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7" r:id="rId8"/>
    <p:sldId id="268" r:id="rId9"/>
    <p:sldId id="269" r:id="rId10"/>
  </p:sldIdLst>
  <p:sldSz cx="6858000" cy="9144000" type="screen4x3"/>
  <p:notesSz cx="6864350" cy="9996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9595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3138"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514350" y="2840568"/>
            <a:ext cx="5829300" cy="1960033"/>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3729037" y="488951"/>
            <a:ext cx="1157288" cy="104013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57175" y="488951"/>
            <a:ext cx="3357563" cy="104013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735" y="5875867"/>
            <a:ext cx="5829300" cy="1816100"/>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342900" y="366184"/>
            <a:ext cx="6172200" cy="1524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0" y="364067"/>
            <a:ext cx="2256235" cy="154940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216" y="6400800"/>
            <a:ext cx="4114800" cy="755651"/>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6BC6F37-E477-435C-942D-C727798FC5C9}" type="datetimeFigureOut">
              <a:rPr lang="ko-KR" altLang="en-US" smtClean="0"/>
              <a:pPr/>
              <a:t>2016-03-23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AE0695E-4D32-41C7-9CA5-BBADB35FCABD}"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6BC6F37-E477-435C-942D-C727798FC5C9}" type="datetimeFigureOut">
              <a:rPr lang="ko-KR" altLang="en-US" smtClean="0"/>
              <a:pPr/>
              <a:t>2016-03-23</a:t>
            </a:fld>
            <a:endParaRPr lang="ko-KR" altLang="en-US"/>
          </a:p>
        </p:txBody>
      </p:sp>
      <p:sp>
        <p:nvSpPr>
          <p:cNvPr id="5" name="바닥글 개체 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AE0695E-4D32-41C7-9CA5-BBADB35FCAB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405344" y="5414610"/>
            <a:ext cx="6120000" cy="3600400"/>
          </a:xfrm>
          <a:prstGeom prst="rect">
            <a:avLst/>
          </a:prstGeom>
          <a:solidFill>
            <a:schemeClr val="bg1">
              <a:lumMod val="85000"/>
            </a:schemeClr>
          </a:solidFill>
          <a:ln>
            <a:solidFill>
              <a:schemeClr val="bg1">
                <a:lumMod val="8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433" name="Picture 1"/>
          <p:cNvPicPr>
            <a:picLocks noChangeAspect="1" noChangeArrowheads="1"/>
          </p:cNvPicPr>
          <p:nvPr/>
        </p:nvPicPr>
        <p:blipFill>
          <a:blip r:embed="rId2" cstate="print"/>
          <a:srcRect l="9828"/>
          <a:stretch>
            <a:fillRect/>
          </a:stretch>
        </p:blipFill>
        <p:spPr bwMode="auto">
          <a:xfrm>
            <a:off x="0" y="921079"/>
            <a:ext cx="6857999" cy="3960000"/>
          </a:xfrm>
          <a:prstGeom prst="rect">
            <a:avLst/>
          </a:prstGeom>
          <a:ln>
            <a:noFill/>
          </a:ln>
          <a:effectLst>
            <a:outerShdw blurRad="190500" algn="tl" rotWithShape="0">
              <a:srgbClr val="000000">
                <a:alpha val="70000"/>
              </a:srgbClr>
            </a:outerShdw>
          </a:effectLst>
        </p:spPr>
      </p:pic>
      <p:sp>
        <p:nvSpPr>
          <p:cNvPr id="3" name="직사각형 2"/>
          <p:cNvSpPr/>
          <p:nvPr/>
        </p:nvSpPr>
        <p:spPr>
          <a:xfrm>
            <a:off x="476672" y="187210"/>
            <a:ext cx="4382931" cy="400110"/>
          </a:xfrm>
          <a:prstGeom prst="rect">
            <a:avLst/>
          </a:prstGeom>
        </p:spPr>
        <p:txBody>
          <a:bodyPr wrap="none">
            <a:spAutoFit/>
          </a:bodyPr>
          <a:lstStyle/>
          <a:p>
            <a:pPr lvl="0">
              <a:spcBef>
                <a:spcPct val="0"/>
              </a:spcBef>
              <a:defRPr/>
            </a:pPr>
            <a:r>
              <a:rPr lang="ko-KR" altLang="en-US" sz="2000" b="1" dirty="0" smtClean="0">
                <a:latin typeface="+mj-lt"/>
                <a:ea typeface="HY그래픽" pitchFamily="18" charset="-127"/>
              </a:rPr>
              <a:t>스마일 </a:t>
            </a:r>
            <a:r>
              <a:rPr lang="ko-KR" altLang="en-US" sz="2000" b="1" dirty="0" smtClean="0">
                <a:latin typeface="HY그래픽" pitchFamily="18" charset="-127"/>
                <a:ea typeface="HY그래픽" pitchFamily="18" charset="-127"/>
              </a:rPr>
              <a:t>성형외과  정우철 원장 프로필</a:t>
            </a:r>
            <a:endParaRPr lang="ko-KR" altLang="en-US" sz="2000" b="1" dirty="0">
              <a:latin typeface="HY그래픽" pitchFamily="18" charset="-127"/>
              <a:ea typeface="HY그래픽" pitchFamily="18" charset="-127"/>
            </a:endParaRPr>
          </a:p>
        </p:txBody>
      </p:sp>
      <p:sp>
        <p:nvSpPr>
          <p:cNvPr id="4" name="TextBox 3"/>
          <p:cNvSpPr txBox="1"/>
          <p:nvPr/>
        </p:nvSpPr>
        <p:spPr>
          <a:xfrm>
            <a:off x="3068960" y="561038"/>
            <a:ext cx="3789040" cy="323165"/>
          </a:xfrm>
          <a:prstGeom prst="rect">
            <a:avLst/>
          </a:prstGeom>
          <a:noFill/>
        </p:spPr>
        <p:txBody>
          <a:bodyPr wrap="square" rtlCol="0">
            <a:spAutoFit/>
          </a:bodyPr>
          <a:lstStyle/>
          <a:p>
            <a:r>
              <a:rPr lang="en-US" altLang="ko-KR" sz="1200" b="1" dirty="0" smtClean="0">
                <a:latin typeface="HY그래픽" pitchFamily="18" charset="-127"/>
                <a:ea typeface="HY그래픽" pitchFamily="18" charset="-127"/>
              </a:rPr>
              <a:t>“ </a:t>
            </a:r>
            <a:r>
              <a:rPr lang="ko-KR" altLang="en-US" sz="1200" b="1" dirty="0" smtClean="0">
                <a:latin typeface="HY그래픽" pitchFamily="18" charset="-127"/>
                <a:ea typeface="HY그래픽" pitchFamily="18" charset="-127"/>
              </a:rPr>
              <a:t>성형외과 전문의 </a:t>
            </a:r>
            <a:r>
              <a:rPr lang="ko-KR" altLang="en-US" sz="1500" b="1" dirty="0" smtClean="0">
                <a:latin typeface="HY그래픽" pitchFamily="18" charset="-127"/>
                <a:ea typeface="HY그래픽" pitchFamily="18" charset="-127"/>
              </a:rPr>
              <a:t>정우철</a:t>
            </a:r>
            <a:r>
              <a:rPr lang="ko-KR" altLang="en-US" sz="1200" b="1" dirty="0" smtClean="0">
                <a:latin typeface="HY그래픽" pitchFamily="18" charset="-127"/>
                <a:ea typeface="HY그래픽" pitchFamily="18" charset="-127"/>
              </a:rPr>
              <a:t> 원장의 특허 받은 수술  </a:t>
            </a:r>
            <a:r>
              <a:rPr lang="en-US" altLang="ko-KR" sz="1200" b="1" dirty="0" smtClean="0">
                <a:latin typeface="HY그래픽" pitchFamily="18" charset="-127"/>
                <a:ea typeface="HY그래픽" pitchFamily="18" charset="-127"/>
              </a:rPr>
              <a:t>”</a:t>
            </a:r>
            <a:endParaRPr lang="ko-KR" altLang="en-US" sz="1200" b="1" dirty="0">
              <a:latin typeface="HY그래픽" pitchFamily="18" charset="-127"/>
              <a:ea typeface="HY그래픽" pitchFamily="18" charset="-127"/>
            </a:endParaRPr>
          </a:p>
        </p:txBody>
      </p:sp>
      <p:sp>
        <p:nvSpPr>
          <p:cNvPr id="6" name="직사각형 5"/>
          <p:cNvSpPr/>
          <p:nvPr/>
        </p:nvSpPr>
        <p:spPr>
          <a:xfrm>
            <a:off x="3140968" y="1187624"/>
            <a:ext cx="3672408" cy="3539430"/>
          </a:xfrm>
          <a:prstGeom prst="rect">
            <a:avLst/>
          </a:prstGeom>
          <a:solidFill>
            <a:srgbClr val="000000">
              <a:alpha val="69804"/>
            </a:srgbClr>
          </a:solidFill>
          <a:effectLst>
            <a:softEdge rad="31750"/>
          </a:effectLst>
        </p:spPr>
        <p:txBody>
          <a:bodyPr wrap="square">
            <a:spAutoFit/>
          </a:bodyPr>
          <a:lstStyle/>
          <a:p>
            <a:pPr>
              <a:defRPr/>
            </a:pPr>
            <a:r>
              <a:rPr lang="en-US" altLang="ko-KR" sz="1400" b="1" dirty="0" smtClean="0">
                <a:ln w="3175">
                  <a:noFill/>
                </a:ln>
                <a:solidFill>
                  <a:schemeClr val="bg1">
                    <a:lumMod val="85000"/>
                  </a:schemeClr>
                </a:solidFill>
                <a:latin typeface="HY그래픽" pitchFamily="18" charset="-127"/>
                <a:ea typeface="HY그래픽" pitchFamily="18" charset="-127"/>
              </a:rPr>
              <a:t>“</a:t>
            </a:r>
            <a:r>
              <a:rPr lang="ko-KR" altLang="en-US" sz="1400" b="1" dirty="0" smtClean="0">
                <a:ln w="3175">
                  <a:noFill/>
                </a:ln>
                <a:solidFill>
                  <a:schemeClr val="bg1">
                    <a:lumMod val="85000"/>
                  </a:schemeClr>
                </a:solidFill>
                <a:latin typeface="HY그래픽" pitchFamily="18" charset="-127"/>
                <a:ea typeface="HY그래픽" pitchFamily="18" charset="-127"/>
              </a:rPr>
              <a:t>안녕하십니까</a:t>
            </a:r>
            <a:r>
              <a:rPr lang="en-US" altLang="ko-KR" sz="1400" b="1" dirty="0" smtClean="0">
                <a:ln w="3175">
                  <a:noFill/>
                </a:ln>
                <a:solidFill>
                  <a:schemeClr val="bg1">
                    <a:lumMod val="85000"/>
                  </a:schemeClr>
                </a:solidFill>
                <a:latin typeface="HY그래픽" pitchFamily="18" charset="-127"/>
                <a:ea typeface="HY그래픽" pitchFamily="18" charset="-127"/>
              </a:rPr>
              <a:t>. </a:t>
            </a:r>
          </a:p>
          <a:p>
            <a:pPr>
              <a:defRPr/>
            </a:pPr>
            <a:r>
              <a:rPr lang="en-US" altLang="ko-KR" sz="1400" b="1" dirty="0" smtClean="0">
                <a:ln w="3175">
                  <a:noFill/>
                </a:ln>
                <a:solidFill>
                  <a:schemeClr val="bg1">
                    <a:lumMod val="85000"/>
                  </a:schemeClr>
                </a:solidFill>
                <a:latin typeface="HY그래픽" pitchFamily="18" charset="-127"/>
                <a:ea typeface="HY그래픽" pitchFamily="18" charset="-127"/>
              </a:rPr>
              <a:t>    </a:t>
            </a:r>
            <a:r>
              <a:rPr lang="ko-KR" altLang="en-US" sz="1400" b="1" dirty="0" smtClean="0">
                <a:ln w="3175">
                  <a:noFill/>
                </a:ln>
                <a:solidFill>
                  <a:schemeClr val="bg1">
                    <a:lumMod val="85000"/>
                  </a:schemeClr>
                </a:solidFill>
                <a:latin typeface="HY그래픽" pitchFamily="18" charset="-127"/>
                <a:ea typeface="HY그래픽" pitchFamily="18" charset="-127"/>
              </a:rPr>
              <a:t>스마일 성형외과 대표원장 </a:t>
            </a:r>
            <a:endParaRPr lang="en-US" altLang="ko-KR" sz="1400" b="1" dirty="0" smtClean="0">
              <a:ln w="3175">
                <a:noFill/>
              </a:ln>
              <a:solidFill>
                <a:schemeClr val="bg1">
                  <a:lumMod val="85000"/>
                </a:schemeClr>
              </a:solidFill>
              <a:latin typeface="HY그래픽" pitchFamily="18" charset="-127"/>
              <a:ea typeface="HY그래픽" pitchFamily="18" charset="-127"/>
            </a:endParaRPr>
          </a:p>
          <a:p>
            <a:pPr>
              <a:defRPr/>
            </a:pPr>
            <a:r>
              <a:rPr lang="en-US" altLang="ko-KR" sz="2000" b="1" dirty="0">
                <a:ln w="3175">
                  <a:noFill/>
                </a:ln>
                <a:solidFill>
                  <a:schemeClr val="bg1">
                    <a:lumMod val="85000"/>
                  </a:schemeClr>
                </a:solidFill>
                <a:effectLst>
                  <a:outerShdw blurRad="38100" dist="38100" dir="2700000" algn="tl">
                    <a:srgbClr val="000000">
                      <a:alpha val="43137"/>
                    </a:srgbClr>
                  </a:outerShdw>
                </a:effectLst>
                <a:latin typeface="HY그래픽" pitchFamily="18" charset="-127"/>
                <a:ea typeface="HY그래픽" pitchFamily="18" charset="-127"/>
              </a:rPr>
              <a:t> </a:t>
            </a:r>
            <a:r>
              <a:rPr lang="en-US" altLang="ko-KR" sz="2000" b="1" dirty="0" smtClean="0">
                <a:ln w="3175">
                  <a:noFill/>
                </a:ln>
                <a:solidFill>
                  <a:schemeClr val="bg1">
                    <a:lumMod val="85000"/>
                  </a:schemeClr>
                </a:solidFill>
                <a:effectLst>
                  <a:outerShdw blurRad="38100" dist="38100" dir="2700000" algn="tl">
                    <a:srgbClr val="000000">
                      <a:alpha val="43137"/>
                    </a:srgbClr>
                  </a:outerShdw>
                </a:effectLst>
                <a:latin typeface="HY그래픽" pitchFamily="18" charset="-127"/>
                <a:ea typeface="HY그래픽" pitchFamily="18" charset="-127"/>
              </a:rPr>
              <a:t>     </a:t>
            </a:r>
            <a:r>
              <a:rPr lang="ko-KR" altLang="en-US" sz="2000" b="1" dirty="0" smtClean="0">
                <a:ln w="3175">
                  <a:noFill/>
                </a:ln>
                <a:solidFill>
                  <a:schemeClr val="bg1">
                    <a:lumMod val="85000"/>
                  </a:schemeClr>
                </a:solidFill>
                <a:effectLst>
                  <a:outerShdw blurRad="38100" dist="38100" dir="2700000" algn="tl">
                    <a:srgbClr val="000000">
                      <a:alpha val="43137"/>
                    </a:srgbClr>
                  </a:outerShdw>
                </a:effectLst>
                <a:latin typeface="HY그래픽" pitchFamily="18" charset="-127"/>
                <a:ea typeface="HY그래픽" pitchFamily="18" charset="-127"/>
              </a:rPr>
              <a:t>정우철</a:t>
            </a:r>
            <a:r>
              <a:rPr lang="ko-KR" altLang="en-US" sz="2000" b="1" dirty="0" smtClean="0">
                <a:ln w="3175">
                  <a:noFill/>
                </a:ln>
                <a:solidFill>
                  <a:schemeClr val="bg1">
                    <a:lumMod val="85000"/>
                  </a:schemeClr>
                </a:solidFill>
                <a:latin typeface="HY그래픽" pitchFamily="18" charset="-127"/>
                <a:ea typeface="HY그래픽" pitchFamily="18" charset="-127"/>
              </a:rPr>
              <a:t> </a:t>
            </a:r>
            <a:r>
              <a:rPr lang="ko-KR" altLang="en-US" sz="1400" b="1" dirty="0" smtClean="0">
                <a:ln w="3175">
                  <a:noFill/>
                </a:ln>
                <a:solidFill>
                  <a:schemeClr val="bg1">
                    <a:lumMod val="85000"/>
                  </a:schemeClr>
                </a:solidFill>
                <a:latin typeface="HY그래픽" pitchFamily="18" charset="-127"/>
                <a:ea typeface="HY그래픽" pitchFamily="18" charset="-127"/>
              </a:rPr>
              <a:t>입니다</a:t>
            </a:r>
            <a:r>
              <a:rPr lang="en-US" altLang="ko-KR" sz="1400" b="1" dirty="0" smtClean="0">
                <a:ln w="3175">
                  <a:noFill/>
                </a:ln>
                <a:solidFill>
                  <a:schemeClr val="bg1">
                    <a:lumMod val="85000"/>
                  </a:schemeClr>
                </a:solidFill>
                <a:latin typeface="HY그래픽" pitchFamily="18" charset="-127"/>
                <a:ea typeface="HY그래픽" pitchFamily="18" charset="-127"/>
              </a:rPr>
              <a:t>.”</a:t>
            </a:r>
            <a:endParaRPr lang="en-US" altLang="ko-KR" sz="1500" b="1" dirty="0">
              <a:ln w="3175">
                <a:noFill/>
              </a:ln>
              <a:solidFill>
                <a:schemeClr val="bg1">
                  <a:lumMod val="85000"/>
                </a:schemeClr>
              </a:solidFill>
              <a:latin typeface="HY그래픽" pitchFamily="18" charset="-127"/>
              <a:ea typeface="HY그래픽" pitchFamily="18" charset="-127"/>
            </a:endParaRPr>
          </a:p>
          <a:p>
            <a:pPr>
              <a:defRPr/>
            </a:pPr>
            <a:endParaRPr lang="en-US" altLang="ko-KR" sz="1100" dirty="0" smtClean="0">
              <a:ln w="3175">
                <a:noFill/>
              </a:ln>
              <a:solidFill>
                <a:schemeClr val="bg1">
                  <a:lumMod val="85000"/>
                </a:schemeClr>
              </a:solidFill>
              <a:latin typeface="HY그래픽" pitchFamily="18" charset="-127"/>
              <a:ea typeface="HY그래픽" pitchFamily="18" charset="-127"/>
            </a:endParaRPr>
          </a:p>
          <a:p>
            <a:pPr>
              <a:defRPr/>
            </a:pPr>
            <a:r>
              <a:rPr lang="ko-KR" altLang="en-US" sz="1100" dirty="0" smtClean="0">
                <a:ln w="3175">
                  <a:noFill/>
                </a:ln>
                <a:solidFill>
                  <a:schemeClr val="bg1">
                    <a:lumMod val="85000"/>
                  </a:schemeClr>
                </a:solidFill>
                <a:latin typeface="HY그래픽" pitchFamily="18" charset="-127"/>
                <a:ea typeface="HY그래픽" pitchFamily="18" charset="-127"/>
              </a:rPr>
              <a:t>성형이란 외면의 아름다움을 치료해줌에 그치지 않고 내면 까지 치료해 줄 수 있는</a:t>
            </a:r>
            <a:r>
              <a:rPr lang="en-US" altLang="ko-KR" sz="1100" dirty="0" smtClean="0">
                <a:ln w="3175">
                  <a:noFill/>
                </a:ln>
                <a:solidFill>
                  <a:schemeClr val="bg1">
                    <a:lumMod val="85000"/>
                  </a:schemeClr>
                </a:solidFill>
                <a:latin typeface="HY그래픽" pitchFamily="18" charset="-127"/>
                <a:ea typeface="HY그래픽" pitchFamily="18" charset="-127"/>
              </a:rPr>
              <a:t>,</a:t>
            </a:r>
            <a:r>
              <a:rPr lang="ko-KR" altLang="en-US" sz="1100" dirty="0" smtClean="0">
                <a:ln w="3175">
                  <a:noFill/>
                </a:ln>
                <a:solidFill>
                  <a:schemeClr val="bg1">
                    <a:lumMod val="85000"/>
                  </a:schemeClr>
                </a:solidFill>
                <a:latin typeface="HY그래픽" pitchFamily="18" charset="-127"/>
                <a:ea typeface="HY그래픽" pitchFamily="18" charset="-127"/>
              </a:rPr>
              <a:t> 현시대 인간이 누릴 수 있는 최대의 혜택입니다</a:t>
            </a:r>
            <a:r>
              <a:rPr lang="en-US" altLang="ko-KR" sz="1100" dirty="0" smtClean="0">
                <a:ln w="3175">
                  <a:noFill/>
                </a:ln>
                <a:solidFill>
                  <a:schemeClr val="bg1">
                    <a:lumMod val="85000"/>
                  </a:schemeClr>
                </a:solidFill>
                <a:latin typeface="HY그래픽" pitchFamily="18" charset="-127"/>
                <a:ea typeface="HY그래픽" pitchFamily="18" charset="-127"/>
              </a:rPr>
              <a:t>. </a:t>
            </a:r>
            <a:r>
              <a:rPr lang="ko-KR" altLang="en-US" sz="1100" dirty="0" smtClean="0">
                <a:ln w="3175">
                  <a:noFill/>
                </a:ln>
                <a:solidFill>
                  <a:schemeClr val="bg1">
                    <a:lumMod val="85000"/>
                  </a:schemeClr>
                </a:solidFill>
                <a:latin typeface="HY그래픽" pitchFamily="18" charset="-127"/>
                <a:ea typeface="HY그래픽" pitchFamily="18" charset="-127"/>
              </a:rPr>
              <a:t>매년 수 많은 외국인이 성형을 위해 한국에 방문하지만</a:t>
            </a:r>
            <a:r>
              <a:rPr lang="en-US" altLang="ko-KR" sz="1100" dirty="0" smtClean="0">
                <a:ln w="3175">
                  <a:noFill/>
                </a:ln>
                <a:solidFill>
                  <a:schemeClr val="bg1">
                    <a:lumMod val="85000"/>
                  </a:schemeClr>
                </a:solidFill>
                <a:latin typeface="HY그래픽" pitchFamily="18" charset="-127"/>
                <a:ea typeface="HY그래픽" pitchFamily="18" charset="-127"/>
              </a:rPr>
              <a:t>,</a:t>
            </a:r>
            <a:r>
              <a:rPr lang="ko-KR" altLang="en-US" sz="1100" dirty="0" smtClean="0">
                <a:ln w="3175">
                  <a:noFill/>
                </a:ln>
                <a:solidFill>
                  <a:schemeClr val="bg1">
                    <a:lumMod val="85000"/>
                  </a:schemeClr>
                </a:solidFill>
                <a:latin typeface="HY그래픽" pitchFamily="18" charset="-127"/>
                <a:ea typeface="HY그래픽" pitchFamily="18" charset="-127"/>
              </a:rPr>
              <a:t> 잘못된 병원 선택으로 인해 후회하는 경우가 비일비재합니다</a:t>
            </a:r>
            <a:r>
              <a:rPr lang="en-US" altLang="ko-KR" sz="1100" dirty="0" smtClean="0">
                <a:ln w="3175">
                  <a:noFill/>
                </a:ln>
                <a:solidFill>
                  <a:schemeClr val="bg1">
                    <a:lumMod val="85000"/>
                  </a:schemeClr>
                </a:solidFill>
                <a:latin typeface="HY그래픽" pitchFamily="18" charset="-127"/>
                <a:ea typeface="HY그래픽" pitchFamily="18" charset="-127"/>
              </a:rPr>
              <a:t>.  </a:t>
            </a:r>
          </a:p>
          <a:p>
            <a:pPr algn="just">
              <a:defRPr/>
            </a:pPr>
            <a:r>
              <a:rPr lang="ko-KR" altLang="en-US" sz="1100" dirty="0" smtClean="0">
                <a:ln w="3175">
                  <a:noFill/>
                </a:ln>
                <a:solidFill>
                  <a:schemeClr val="bg1">
                    <a:lumMod val="85000"/>
                  </a:schemeClr>
                </a:solidFill>
                <a:latin typeface="HY그래픽" pitchFamily="18" charset="-127"/>
                <a:ea typeface="HY그래픽" pitchFamily="18" charset="-127"/>
              </a:rPr>
              <a:t>한류의 붐으로 대한민국 성형 기술이 최고임을 세계에 알리게 되었습니다</a:t>
            </a:r>
            <a:r>
              <a:rPr lang="en-US" altLang="ko-KR" sz="1100" dirty="0" smtClean="0">
                <a:ln w="3175">
                  <a:noFill/>
                </a:ln>
                <a:solidFill>
                  <a:schemeClr val="bg1">
                    <a:lumMod val="85000"/>
                  </a:schemeClr>
                </a:solidFill>
                <a:latin typeface="HY그래픽" pitchFamily="18" charset="-127"/>
                <a:ea typeface="HY그래픽" pitchFamily="18" charset="-127"/>
              </a:rPr>
              <a:t>. </a:t>
            </a:r>
            <a:r>
              <a:rPr lang="ko-KR" altLang="en-US" sz="1100" dirty="0" smtClean="0">
                <a:ln w="3175">
                  <a:noFill/>
                </a:ln>
                <a:solidFill>
                  <a:schemeClr val="bg1">
                    <a:lumMod val="85000"/>
                  </a:schemeClr>
                </a:solidFill>
                <a:latin typeface="HY그래픽" pitchFamily="18" charset="-127"/>
                <a:ea typeface="HY그래픽" pitchFamily="18" charset="-127"/>
              </a:rPr>
              <a:t>저는 불확실한 성형 정보와</a:t>
            </a:r>
            <a:r>
              <a:rPr lang="en-US" altLang="ko-KR" sz="1100" dirty="0" smtClean="0">
                <a:ln w="3175">
                  <a:noFill/>
                </a:ln>
                <a:solidFill>
                  <a:schemeClr val="bg1">
                    <a:lumMod val="85000"/>
                  </a:schemeClr>
                </a:solidFill>
                <a:latin typeface="HY그래픽" pitchFamily="18" charset="-127"/>
                <a:ea typeface="HY그래픽" pitchFamily="18" charset="-127"/>
              </a:rPr>
              <a:t> </a:t>
            </a:r>
            <a:r>
              <a:rPr lang="ko-KR" altLang="en-US" sz="1100" dirty="0" smtClean="0">
                <a:ln w="3175">
                  <a:noFill/>
                </a:ln>
                <a:solidFill>
                  <a:schemeClr val="bg1">
                    <a:lumMod val="85000"/>
                  </a:schemeClr>
                </a:solidFill>
                <a:latin typeface="HY그래픽" pitchFamily="18" charset="-127"/>
                <a:ea typeface="HY그래픽" pitchFamily="18" charset="-127"/>
              </a:rPr>
              <a:t>허위광고에 노출 되어 재수술의 고통을 받는 외국인을 많이 목격했습니다</a:t>
            </a:r>
            <a:r>
              <a:rPr lang="en-US" altLang="ko-KR" sz="1100" dirty="0" smtClean="0">
                <a:ln w="3175">
                  <a:noFill/>
                </a:ln>
                <a:solidFill>
                  <a:schemeClr val="bg1">
                    <a:lumMod val="85000"/>
                  </a:schemeClr>
                </a:solidFill>
                <a:latin typeface="HY그래픽" pitchFamily="18" charset="-127"/>
                <a:ea typeface="HY그래픽" pitchFamily="18" charset="-127"/>
              </a:rPr>
              <a:t>.  </a:t>
            </a:r>
          </a:p>
          <a:p>
            <a:pPr>
              <a:defRPr/>
            </a:pPr>
            <a:endParaRPr lang="en-US" altLang="ko-KR" sz="1100" dirty="0" smtClean="0">
              <a:ln w="3175">
                <a:noFill/>
              </a:ln>
              <a:solidFill>
                <a:schemeClr val="bg1">
                  <a:lumMod val="85000"/>
                </a:schemeClr>
              </a:solidFill>
              <a:latin typeface="HY그래픽" pitchFamily="18" charset="-127"/>
              <a:ea typeface="HY그래픽" pitchFamily="18" charset="-127"/>
            </a:endParaRPr>
          </a:p>
          <a:p>
            <a:pPr>
              <a:defRPr/>
            </a:pPr>
            <a:r>
              <a:rPr lang="ko-KR" altLang="en-US" sz="1100" dirty="0" smtClean="0">
                <a:ln w="3175">
                  <a:noFill/>
                </a:ln>
                <a:solidFill>
                  <a:schemeClr val="bg1">
                    <a:lumMod val="85000"/>
                  </a:schemeClr>
                </a:solidFill>
                <a:latin typeface="HY그래픽" pitchFamily="18" charset="-127"/>
                <a:ea typeface="HY그래픽" pitchFamily="18" charset="-127"/>
              </a:rPr>
              <a:t>저희 스마일 성형외과는 항상 모든 고객을 가족이라고 생각합니다</a:t>
            </a:r>
            <a:r>
              <a:rPr lang="en-US" altLang="ko-KR" sz="1100" dirty="0" smtClean="0">
                <a:ln w="3175">
                  <a:noFill/>
                </a:ln>
                <a:solidFill>
                  <a:schemeClr val="bg1">
                    <a:lumMod val="85000"/>
                  </a:schemeClr>
                </a:solidFill>
                <a:latin typeface="HY그래픽" pitchFamily="18" charset="-127"/>
                <a:ea typeface="HY그래픽" pitchFamily="18" charset="-127"/>
              </a:rPr>
              <a:t>. </a:t>
            </a:r>
            <a:r>
              <a:rPr lang="ko-KR" altLang="en-US" sz="1100" dirty="0" smtClean="0">
                <a:ln w="3175">
                  <a:noFill/>
                </a:ln>
                <a:solidFill>
                  <a:schemeClr val="bg1">
                    <a:lumMod val="85000"/>
                  </a:schemeClr>
                </a:solidFill>
                <a:latin typeface="HY그래픽" pitchFamily="18" charset="-127"/>
                <a:ea typeface="HY그래픽" pitchFamily="18" charset="-127"/>
              </a:rPr>
              <a:t>고객에게 건강과 자연스러운 아름다움을 제공해야 한다는 이념을 바탕으로 진료를 하고 있습니다</a:t>
            </a:r>
            <a:r>
              <a:rPr lang="en-US" altLang="ko-KR" sz="1100" dirty="0" smtClean="0">
                <a:ln w="3175">
                  <a:noFill/>
                </a:ln>
                <a:solidFill>
                  <a:schemeClr val="bg1">
                    <a:lumMod val="85000"/>
                  </a:schemeClr>
                </a:solidFill>
                <a:latin typeface="HY그래픽" pitchFamily="18" charset="-127"/>
                <a:ea typeface="HY그래픽" pitchFamily="18" charset="-127"/>
              </a:rPr>
              <a:t>. </a:t>
            </a:r>
          </a:p>
          <a:p>
            <a:pPr>
              <a:defRPr/>
            </a:pPr>
            <a:r>
              <a:rPr lang="ko-KR" altLang="en-US" sz="1100" dirty="0" smtClean="0">
                <a:ln w="3175">
                  <a:noFill/>
                </a:ln>
                <a:solidFill>
                  <a:schemeClr val="bg1">
                    <a:lumMod val="85000"/>
                  </a:schemeClr>
                </a:solidFill>
                <a:latin typeface="HY그래픽" pitchFamily="18" charset="-127"/>
                <a:ea typeface="HY그래픽" pitchFamily="18" charset="-127"/>
              </a:rPr>
              <a:t>성형은 반복적으로 자주 받는 수술이 아닙니다</a:t>
            </a:r>
            <a:r>
              <a:rPr lang="en-US" altLang="ko-KR" sz="1100" dirty="0" smtClean="0">
                <a:ln w="3175">
                  <a:noFill/>
                </a:ln>
                <a:solidFill>
                  <a:schemeClr val="bg1">
                    <a:lumMod val="85000"/>
                  </a:schemeClr>
                </a:solidFill>
                <a:latin typeface="HY그래픽" pitchFamily="18" charset="-127"/>
                <a:ea typeface="HY그래픽" pitchFamily="18" charset="-127"/>
              </a:rPr>
              <a:t>. </a:t>
            </a:r>
            <a:r>
              <a:rPr lang="ko-KR" altLang="en-US" sz="1100" dirty="0" smtClean="0">
                <a:ln w="3175">
                  <a:noFill/>
                </a:ln>
                <a:solidFill>
                  <a:schemeClr val="bg1">
                    <a:lumMod val="85000"/>
                  </a:schemeClr>
                </a:solidFill>
                <a:latin typeface="HY그래픽" pitchFamily="18" charset="-127"/>
                <a:ea typeface="HY그래픽" pitchFamily="18" charset="-127"/>
              </a:rPr>
              <a:t>인생에 단 한번</a:t>
            </a:r>
            <a:r>
              <a:rPr lang="en-US" altLang="ko-KR" sz="1100" dirty="0" smtClean="0">
                <a:ln w="3175">
                  <a:noFill/>
                </a:ln>
                <a:solidFill>
                  <a:schemeClr val="bg1">
                    <a:lumMod val="85000"/>
                  </a:schemeClr>
                </a:solidFill>
                <a:latin typeface="HY그래픽" pitchFamily="18" charset="-127"/>
                <a:ea typeface="HY그래픽" pitchFamily="18" charset="-127"/>
              </a:rPr>
              <a:t>, </a:t>
            </a:r>
            <a:r>
              <a:rPr lang="ko-KR" altLang="en-US" sz="1100" dirty="0" smtClean="0">
                <a:ln w="3175">
                  <a:noFill/>
                </a:ln>
                <a:solidFill>
                  <a:schemeClr val="bg1">
                    <a:lumMod val="85000"/>
                  </a:schemeClr>
                </a:solidFill>
                <a:latin typeface="HY그래픽" pitchFamily="18" charset="-127"/>
                <a:ea typeface="HY그래픽" pitchFamily="18" charset="-127"/>
              </a:rPr>
              <a:t>처음이자 마지막 수술을 집도 하겠습니다</a:t>
            </a:r>
            <a:r>
              <a:rPr lang="en-US" altLang="ko-KR" sz="1100" dirty="0" smtClean="0">
                <a:ln w="3175">
                  <a:noFill/>
                </a:ln>
                <a:solidFill>
                  <a:schemeClr val="bg1">
                    <a:lumMod val="85000"/>
                  </a:schemeClr>
                </a:solidFill>
                <a:latin typeface="HY그래픽" pitchFamily="18" charset="-127"/>
                <a:ea typeface="HY그래픽" pitchFamily="18" charset="-127"/>
              </a:rPr>
              <a:t>.</a:t>
            </a:r>
            <a:endParaRPr lang="ko-KR" altLang="en-US" sz="1100" dirty="0">
              <a:solidFill>
                <a:schemeClr val="bg1">
                  <a:lumMod val="85000"/>
                </a:schemeClr>
              </a:solidFill>
              <a:latin typeface="HY그래픽" pitchFamily="18" charset="-127"/>
              <a:ea typeface="HY그래픽" pitchFamily="18" charset="-127"/>
            </a:endParaRPr>
          </a:p>
        </p:txBody>
      </p:sp>
      <p:sp>
        <p:nvSpPr>
          <p:cNvPr id="10" name="직사각형 9"/>
          <p:cNvSpPr/>
          <p:nvPr/>
        </p:nvSpPr>
        <p:spPr>
          <a:xfrm>
            <a:off x="576064" y="5499967"/>
            <a:ext cx="5949280" cy="3416320"/>
          </a:xfrm>
          <a:prstGeom prst="rect">
            <a:avLst/>
          </a:prstGeom>
        </p:spPr>
        <p:txBody>
          <a:bodyPr wrap="square">
            <a:spAutoFit/>
          </a:bodyPr>
          <a:lstStyle/>
          <a:p>
            <a:pPr latinLnBrk="0"/>
            <a:r>
              <a:rPr lang="ko-KR" altLang="en-US" sz="1200" dirty="0" smtClean="0">
                <a:latin typeface="HY그래픽" pitchFamily="18" charset="-127"/>
                <a:ea typeface="HY그래픽" pitchFamily="18" charset="-127"/>
              </a:rPr>
              <a:t>현</a:t>
            </a:r>
            <a:r>
              <a:rPr lang="en-US" altLang="ko-KR" sz="1200" dirty="0" smtClean="0">
                <a:latin typeface="HY그래픽" pitchFamily="18" charset="-127"/>
                <a:ea typeface="HY그래픽" pitchFamily="18" charset="-127"/>
              </a:rPr>
              <a:t>, </a:t>
            </a:r>
            <a:r>
              <a:rPr lang="ko-KR" altLang="en-US" sz="1200" dirty="0" smtClean="0">
                <a:latin typeface="HY그래픽" pitchFamily="18" charset="-127"/>
                <a:ea typeface="HY그래픽" pitchFamily="18" charset="-127"/>
              </a:rPr>
              <a:t>스마일성형외과 대표원장</a:t>
            </a:r>
            <a:endParaRPr lang="en-US" altLang="ko-KR" sz="1200" dirty="0" smtClean="0">
              <a:latin typeface="HY그래픽" pitchFamily="18" charset="-127"/>
              <a:ea typeface="HY그래픽" pitchFamily="18" charset="-127"/>
            </a:endParaRPr>
          </a:p>
          <a:p>
            <a:pPr latinLnBrk="0"/>
            <a:r>
              <a:rPr kumimoji="0" lang="ko-KR" altLang="en-US" sz="1200" dirty="0" smtClean="0">
                <a:latin typeface="HY그래픽" pitchFamily="18" charset="-127"/>
                <a:ea typeface="HY그래픽" pitchFamily="18" charset="-127"/>
              </a:rPr>
              <a:t>조선대학 의과대학 졸업</a:t>
            </a:r>
            <a:endParaRPr kumimoji="0" lang="en-US" altLang="ko-KR" sz="1200" dirty="0" smtClean="0">
              <a:latin typeface="HY그래픽" pitchFamily="18" charset="-127"/>
              <a:ea typeface="HY그래픽" pitchFamily="18" charset="-127"/>
            </a:endParaRPr>
          </a:p>
          <a:p>
            <a:pPr latinLnBrk="0"/>
            <a:r>
              <a:rPr lang="ko-KR" altLang="en-US" sz="1200" dirty="0" smtClean="0">
                <a:latin typeface="HY그래픽" pitchFamily="18" charset="-127"/>
                <a:ea typeface="HY그래픽" pitchFamily="18" charset="-127"/>
              </a:rPr>
              <a:t>성형외과 전문의</a:t>
            </a:r>
            <a:endParaRPr lang="en-US" altLang="ko-KR" sz="1200" dirty="0" smtClean="0">
              <a:latin typeface="HY그래픽" pitchFamily="18" charset="-127"/>
              <a:ea typeface="HY그래픽" pitchFamily="18" charset="-127"/>
            </a:endParaRPr>
          </a:p>
          <a:p>
            <a:r>
              <a:rPr lang="ko-KR" altLang="en-US" sz="1200" dirty="0">
                <a:latin typeface="HY그래픽" pitchFamily="18" charset="-127"/>
                <a:ea typeface="HY그래픽" pitchFamily="18" charset="-127"/>
              </a:rPr>
              <a:t>대한성형외과학회 정회원</a:t>
            </a:r>
          </a:p>
          <a:p>
            <a:r>
              <a:rPr lang="ko-KR" altLang="en-US" sz="1200" dirty="0">
                <a:latin typeface="HY그래픽" pitchFamily="18" charset="-127"/>
                <a:ea typeface="HY그래픽" pitchFamily="18" charset="-127"/>
              </a:rPr>
              <a:t>대한미용성형외과 정회원</a:t>
            </a:r>
          </a:p>
          <a:p>
            <a:r>
              <a:rPr lang="ko-KR" altLang="en-US" sz="1200" dirty="0">
                <a:latin typeface="HY그래픽" pitchFamily="18" charset="-127"/>
                <a:ea typeface="HY그래픽" pitchFamily="18" charset="-127"/>
              </a:rPr>
              <a:t>성형외과 </a:t>
            </a:r>
            <a:r>
              <a:rPr lang="ko-KR" altLang="en-US" sz="1200" dirty="0" err="1">
                <a:latin typeface="HY그래픽" pitchFamily="18" charset="-127"/>
                <a:ea typeface="HY그래픽" pitchFamily="18" charset="-127"/>
              </a:rPr>
              <a:t>개원의협회</a:t>
            </a:r>
            <a:r>
              <a:rPr lang="ko-KR" altLang="en-US" sz="1200" dirty="0">
                <a:latin typeface="HY그래픽" pitchFamily="18" charset="-127"/>
                <a:ea typeface="HY그래픽" pitchFamily="18" charset="-127"/>
              </a:rPr>
              <a:t> 정회원</a:t>
            </a:r>
          </a:p>
          <a:p>
            <a:r>
              <a:rPr lang="ko-KR" altLang="en-US" sz="1200" dirty="0">
                <a:latin typeface="HY그래픽" pitchFamily="18" charset="-127"/>
                <a:ea typeface="HY그래픽" pitchFamily="18" charset="-127"/>
              </a:rPr>
              <a:t>동양 미용성형외과학회 정회원</a:t>
            </a:r>
          </a:p>
          <a:p>
            <a:r>
              <a:rPr lang="ko-KR" altLang="en-US" sz="1200" dirty="0">
                <a:latin typeface="HY그래픽" pitchFamily="18" charset="-127"/>
                <a:ea typeface="HY그래픽" pitchFamily="18" charset="-127"/>
              </a:rPr>
              <a:t>국제 미용성형외과학회 정회원</a:t>
            </a:r>
          </a:p>
          <a:p>
            <a:r>
              <a:rPr lang="ko-KR" altLang="en-US" sz="1200" dirty="0">
                <a:latin typeface="HY그래픽" pitchFamily="18" charset="-127"/>
                <a:ea typeface="HY그래픽" pitchFamily="18" charset="-127"/>
              </a:rPr>
              <a:t>대한 </a:t>
            </a:r>
            <a:r>
              <a:rPr lang="ko-KR" altLang="en-US" sz="1200" dirty="0" err="1">
                <a:latin typeface="HY그래픽" pitchFamily="18" charset="-127"/>
                <a:ea typeface="HY그래픽" pitchFamily="18" charset="-127"/>
              </a:rPr>
              <a:t>두개악안면학회</a:t>
            </a:r>
            <a:r>
              <a:rPr lang="ko-KR" altLang="en-US" sz="1200" dirty="0">
                <a:latin typeface="HY그래픽" pitchFamily="18" charset="-127"/>
                <a:ea typeface="HY그래픽" pitchFamily="18" charset="-127"/>
              </a:rPr>
              <a:t> 정회원</a:t>
            </a:r>
          </a:p>
          <a:p>
            <a:r>
              <a:rPr lang="en-US" altLang="ko-KR" sz="1200" dirty="0">
                <a:latin typeface="HY그래픽" pitchFamily="18" charset="-127"/>
                <a:ea typeface="HY그래픽" pitchFamily="18" charset="-127"/>
              </a:rPr>
              <a:t>2010</a:t>
            </a:r>
            <a:r>
              <a:rPr lang="ko-KR" altLang="en-US" sz="1200" dirty="0">
                <a:latin typeface="HY그래픽" pitchFamily="18" charset="-127"/>
                <a:ea typeface="HY그래픽" pitchFamily="18" charset="-127"/>
              </a:rPr>
              <a:t>년도 미스코리아 심사위원장</a:t>
            </a:r>
          </a:p>
          <a:p>
            <a:r>
              <a:rPr lang="en-US" altLang="ko-KR" sz="1200" dirty="0">
                <a:latin typeface="HY그래픽" pitchFamily="18" charset="-127"/>
                <a:ea typeface="HY그래픽" pitchFamily="18" charset="-127"/>
              </a:rPr>
              <a:t>2011</a:t>
            </a:r>
            <a:r>
              <a:rPr lang="ko-KR" altLang="en-US" sz="1200" dirty="0">
                <a:latin typeface="HY그래픽" pitchFamily="18" charset="-127"/>
                <a:ea typeface="HY그래픽" pitchFamily="18" charset="-127"/>
              </a:rPr>
              <a:t>년도 미스코리아 심사위원</a:t>
            </a:r>
          </a:p>
          <a:p>
            <a:r>
              <a:rPr lang="en-US" altLang="ko-KR" sz="1200" dirty="0">
                <a:latin typeface="HY그래픽" pitchFamily="18" charset="-127"/>
                <a:ea typeface="HY그래픽" pitchFamily="18" charset="-127"/>
              </a:rPr>
              <a:t>2011</a:t>
            </a:r>
            <a:r>
              <a:rPr lang="ko-KR" altLang="en-US" sz="1200" dirty="0">
                <a:latin typeface="HY그래픽" pitchFamily="18" charset="-127"/>
                <a:ea typeface="HY그래픽" pitchFamily="18" charset="-127"/>
              </a:rPr>
              <a:t>년도 </a:t>
            </a:r>
            <a:r>
              <a:rPr lang="ko-KR" altLang="en-US" sz="1200" dirty="0" err="1">
                <a:latin typeface="HY그래픽" pitchFamily="18" charset="-127"/>
                <a:ea typeface="HY그래픽" pitchFamily="18" charset="-127"/>
              </a:rPr>
              <a:t>미스인터콘티넨탈</a:t>
            </a:r>
            <a:r>
              <a:rPr lang="ko-KR" altLang="en-US" sz="1200" dirty="0">
                <a:latin typeface="HY그래픽" pitchFamily="18" charset="-127"/>
                <a:ea typeface="HY그래픽" pitchFamily="18" charset="-127"/>
              </a:rPr>
              <a:t> 심사위원</a:t>
            </a:r>
          </a:p>
          <a:p>
            <a:r>
              <a:rPr lang="en-US" altLang="ko-KR" sz="1200" dirty="0">
                <a:latin typeface="HY그래픽" pitchFamily="18" charset="-127"/>
                <a:ea typeface="HY그래픽" pitchFamily="18" charset="-127"/>
              </a:rPr>
              <a:t>2012</a:t>
            </a:r>
            <a:r>
              <a:rPr lang="ko-KR" altLang="en-US" sz="1200" dirty="0">
                <a:latin typeface="HY그래픽" pitchFamily="18" charset="-127"/>
                <a:ea typeface="HY그래픽" pitchFamily="18" charset="-127"/>
              </a:rPr>
              <a:t>년도 </a:t>
            </a:r>
            <a:r>
              <a:rPr lang="ko-KR" altLang="en-US" sz="1200" dirty="0" err="1">
                <a:latin typeface="HY그래픽" pitchFamily="18" charset="-127"/>
                <a:ea typeface="HY그래픽" pitchFamily="18" charset="-127"/>
              </a:rPr>
              <a:t>미스인터콘티넨탈</a:t>
            </a:r>
            <a:r>
              <a:rPr lang="ko-KR" altLang="en-US" sz="1200" dirty="0">
                <a:latin typeface="HY그래픽" pitchFamily="18" charset="-127"/>
                <a:ea typeface="HY그래픽" pitchFamily="18" charset="-127"/>
              </a:rPr>
              <a:t> 심사위원</a:t>
            </a:r>
          </a:p>
          <a:p>
            <a:pPr latinLnBrk="0"/>
            <a:r>
              <a:rPr lang="ko-KR" altLang="en-US" sz="1200" dirty="0" smtClean="0">
                <a:latin typeface="HY그래픽" pitchFamily="18" charset="-127"/>
                <a:ea typeface="HY그래픽" pitchFamily="18" charset="-127"/>
              </a:rPr>
              <a:t>대한민국 </a:t>
            </a:r>
            <a:r>
              <a:rPr lang="en-US" altLang="ko-KR" sz="1200" dirty="0" smtClean="0">
                <a:latin typeface="HY그래픽" pitchFamily="18" charset="-127"/>
                <a:ea typeface="HY그래픽" pitchFamily="18" charset="-127"/>
              </a:rPr>
              <a:t>KBS,SBS,MBC TV </a:t>
            </a:r>
            <a:r>
              <a:rPr lang="ko-KR" altLang="en-US" sz="1200" dirty="0" smtClean="0">
                <a:latin typeface="HY그래픽" pitchFamily="18" charset="-127"/>
                <a:ea typeface="HY그래픽" pitchFamily="18" charset="-127"/>
              </a:rPr>
              <a:t>방송 다수 출연</a:t>
            </a:r>
            <a:endParaRPr lang="en-US" altLang="ko-KR" sz="1200" dirty="0" smtClean="0">
              <a:latin typeface="HY그래픽" pitchFamily="18" charset="-127"/>
              <a:ea typeface="HY그래픽" pitchFamily="18" charset="-127"/>
            </a:endParaRPr>
          </a:p>
          <a:p>
            <a:pPr latinLnBrk="0"/>
            <a:r>
              <a:rPr lang="en-US" altLang="ko-KR" sz="1200" dirty="0" smtClean="0">
                <a:latin typeface="HY그래픽" pitchFamily="18" charset="-127"/>
                <a:ea typeface="HY그래픽" pitchFamily="18" charset="-127"/>
              </a:rPr>
              <a:t>2010</a:t>
            </a:r>
            <a:r>
              <a:rPr lang="ko-KR" altLang="en-US" sz="1200" dirty="0" smtClean="0">
                <a:latin typeface="HY그래픽" pitchFamily="18" charset="-127"/>
                <a:ea typeface="HY그래픽" pitchFamily="18" charset="-127"/>
              </a:rPr>
              <a:t>년</a:t>
            </a:r>
            <a:r>
              <a:rPr lang="zh-CN" altLang="en-US" sz="1200" dirty="0" smtClean="0">
                <a:latin typeface="HY그래픽" pitchFamily="18" charset="-127"/>
                <a:ea typeface="FangSong" pitchFamily="49" charset="-122"/>
              </a:rPr>
              <a:t> </a:t>
            </a:r>
            <a:r>
              <a:rPr lang="ko-KR" altLang="en-US" sz="1200" dirty="0" smtClean="0">
                <a:latin typeface="HY그래픽" pitchFamily="18" charset="-127"/>
                <a:ea typeface="HY그래픽" pitchFamily="18" charset="-127"/>
              </a:rPr>
              <a:t>중국의료팀 </a:t>
            </a:r>
            <a:r>
              <a:rPr lang="en-US" altLang="zh-CN" sz="1200" dirty="0" smtClean="0">
                <a:latin typeface="HY그래픽" pitchFamily="18" charset="-127"/>
                <a:ea typeface="HY그래픽" pitchFamily="18" charset="-127"/>
              </a:rPr>
              <a:t>SMILE</a:t>
            </a:r>
            <a:r>
              <a:rPr lang="ko-KR" altLang="en-US" sz="1200" dirty="0" smtClean="0">
                <a:latin typeface="HY그래픽" pitchFamily="18" charset="-127"/>
                <a:ea typeface="HY그래픽" pitchFamily="18" charset="-127"/>
              </a:rPr>
              <a:t>성형외과 방문 및 수술참관</a:t>
            </a:r>
            <a:endParaRPr lang="en-US" altLang="ko-KR" sz="1200" dirty="0" smtClean="0">
              <a:latin typeface="HY그래픽" pitchFamily="18" charset="-127"/>
              <a:ea typeface="HY그래픽" pitchFamily="18" charset="-127"/>
            </a:endParaRPr>
          </a:p>
          <a:p>
            <a:pPr latinLnBrk="0"/>
            <a:r>
              <a:rPr lang="en-US" altLang="ko-KR" sz="1200" dirty="0" smtClean="0">
                <a:latin typeface="HY그래픽" pitchFamily="18" charset="-127"/>
                <a:ea typeface="HY그래픽" pitchFamily="18" charset="-127"/>
              </a:rPr>
              <a:t>2010</a:t>
            </a:r>
            <a:r>
              <a:rPr lang="ko-KR" altLang="en-US" sz="1200" dirty="0" smtClean="0">
                <a:latin typeface="HY그래픽" pitchFamily="18" charset="-127"/>
                <a:ea typeface="HY그래픽" pitchFamily="18" charset="-127"/>
              </a:rPr>
              <a:t>년 중국 </a:t>
            </a:r>
            <a:r>
              <a:rPr lang="ko-KR" altLang="en-US" sz="1200" dirty="0" err="1" smtClean="0">
                <a:latin typeface="HY그래픽" pitchFamily="18" charset="-127"/>
                <a:ea typeface="HY그래픽" pitchFamily="18" charset="-127"/>
              </a:rPr>
              <a:t>쑤저우</a:t>
            </a:r>
            <a:r>
              <a:rPr lang="ko-KR" altLang="en-US" sz="1200" dirty="0" smtClean="0">
                <a:latin typeface="HY그래픽" pitchFamily="18" charset="-127"/>
                <a:ea typeface="HY그래픽" pitchFamily="18" charset="-127"/>
              </a:rPr>
              <a:t> 미래미용의원 개원식 참가</a:t>
            </a:r>
            <a:endParaRPr lang="en-US" altLang="ko-KR" sz="1200" dirty="0" smtClean="0">
              <a:latin typeface="HY그래픽" pitchFamily="18" charset="-127"/>
              <a:ea typeface="HY그래픽" pitchFamily="18" charset="-127"/>
            </a:endParaRPr>
          </a:p>
          <a:p>
            <a:pPr latinLnBrk="0"/>
            <a:r>
              <a:rPr lang="en-US" altLang="ko-KR" sz="1200" dirty="0" smtClean="0">
                <a:latin typeface="HY그래픽" pitchFamily="18" charset="-127"/>
                <a:ea typeface="HY그래픽" pitchFamily="18" charset="-127"/>
              </a:rPr>
              <a:t>2010</a:t>
            </a:r>
            <a:r>
              <a:rPr lang="ko-KR" altLang="en-US" sz="1200" dirty="0" smtClean="0">
                <a:latin typeface="HY그래픽" pitchFamily="18" charset="-127"/>
                <a:ea typeface="HY그래픽" pitchFamily="18" charset="-127"/>
              </a:rPr>
              <a:t>년 중국 춘천 성형외과의원 개원식 초청 참가</a:t>
            </a:r>
            <a:endParaRPr lang="en-US" altLang="zh-CN" sz="1200" dirty="0" smtClean="0">
              <a:latin typeface="HY그래픽" pitchFamily="18" charset="-127"/>
              <a:ea typeface="HY그래픽" pitchFamily="18" charset="-127"/>
            </a:endParaRPr>
          </a:p>
          <a:p>
            <a:pPr latinLnBrk="0"/>
            <a:r>
              <a:rPr lang="en-US" altLang="ko-KR" sz="1200" dirty="0" smtClean="0">
                <a:latin typeface="HY그래픽" pitchFamily="18" charset="-127"/>
                <a:ea typeface="HY그래픽" pitchFamily="18" charset="-127"/>
              </a:rPr>
              <a:t>2010</a:t>
            </a:r>
            <a:r>
              <a:rPr lang="ko-KR" altLang="en-US" sz="1200" dirty="0" smtClean="0">
                <a:latin typeface="HY그래픽" pitchFamily="18" charset="-127"/>
                <a:ea typeface="HY그래픽" pitchFamily="18" charset="-127"/>
              </a:rPr>
              <a:t>년 한국 서울 여행 설명회 참가 </a:t>
            </a:r>
            <a:r>
              <a:rPr lang="en-US" altLang="ko-KR" sz="1200" dirty="0" smtClean="0">
                <a:latin typeface="HY그래픽" pitchFamily="18" charset="-127"/>
                <a:ea typeface="HY그래픽" pitchFamily="18" charset="-127"/>
              </a:rPr>
              <a:t>(</a:t>
            </a:r>
            <a:r>
              <a:rPr lang="ko-KR" altLang="en-US" sz="1200" dirty="0" err="1" smtClean="0">
                <a:latin typeface="HY그래픽" pitchFamily="18" charset="-127"/>
                <a:ea typeface="HY그래픽" pitchFamily="18" charset="-127"/>
              </a:rPr>
              <a:t>의료관광부</a:t>
            </a:r>
            <a:r>
              <a:rPr lang="ko-KR" altLang="en-US" sz="1200" dirty="0" smtClean="0">
                <a:latin typeface="HY그래픽" pitchFamily="18" charset="-127"/>
                <a:ea typeface="HY그래픽" pitchFamily="18" charset="-127"/>
              </a:rPr>
              <a:t> 주최</a:t>
            </a:r>
            <a:r>
              <a:rPr lang="en-US" altLang="ko-KR" sz="1200" dirty="0" smtClean="0">
                <a:latin typeface="HY그래픽" pitchFamily="18" charset="-127"/>
                <a:ea typeface="HY그래픽" pitchFamily="18" charset="-127"/>
              </a:rPr>
              <a:t>)</a:t>
            </a:r>
          </a:p>
        </p:txBody>
      </p:sp>
      <p:sp>
        <p:nvSpPr>
          <p:cNvPr id="11" name="직사각형 10"/>
          <p:cNvSpPr/>
          <p:nvPr/>
        </p:nvSpPr>
        <p:spPr>
          <a:xfrm>
            <a:off x="260650" y="5025534"/>
            <a:ext cx="1883849" cy="338554"/>
          </a:xfrm>
          <a:prstGeom prst="rect">
            <a:avLst/>
          </a:prstGeom>
        </p:spPr>
        <p:txBody>
          <a:bodyPr wrap="none">
            <a:spAutoFit/>
          </a:bodyPr>
          <a:lstStyle/>
          <a:p>
            <a:r>
              <a:rPr kumimoji="0" lang="en-US" altLang="ko-KR" sz="1600" b="1" dirty="0" smtClean="0">
                <a:latin typeface="HY그래픽" pitchFamily="18" charset="-127"/>
                <a:ea typeface="HY그래픽" pitchFamily="18" charset="-127"/>
              </a:rPr>
              <a:t>[</a:t>
            </a:r>
            <a:r>
              <a:rPr kumimoji="0" lang="ko-KR" altLang="en-US" sz="1600" b="1" dirty="0" smtClean="0">
                <a:latin typeface="HY그래픽" pitchFamily="18" charset="-127"/>
                <a:ea typeface="HY그래픽" pitchFamily="18" charset="-127"/>
              </a:rPr>
              <a:t>정우철 원장 약력</a:t>
            </a:r>
            <a:r>
              <a:rPr kumimoji="0" lang="en-US" altLang="ko-KR" sz="1600" b="1" dirty="0" smtClean="0">
                <a:latin typeface="HY그래픽" pitchFamily="18" charset="-127"/>
                <a:ea typeface="HY그래픽" pitchFamily="18" charset="-127"/>
              </a:rPr>
              <a:t>]</a:t>
            </a:r>
            <a:endParaRPr kumimoji="0" lang="ko-KR" altLang="en-US" sz="1600" b="1" dirty="0">
              <a:latin typeface="HY그래픽" pitchFamily="18" charset="-127"/>
              <a:ea typeface="HY그래픽" pitchFamily="18" charset="-127"/>
            </a:endParaRP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406800" y="5414400"/>
            <a:ext cx="6120000" cy="3600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15"/>
          <p:cNvSpPr>
            <a:spLocks noChangeArrowheads="1"/>
          </p:cNvSpPr>
          <p:nvPr/>
        </p:nvSpPr>
        <p:spPr bwMode="auto">
          <a:xfrm>
            <a:off x="550816" y="5436096"/>
            <a:ext cx="5830512" cy="3524042"/>
          </a:xfrm>
          <a:prstGeom prst="rect">
            <a:avLst/>
          </a:prstGeom>
          <a:noFill/>
          <a:ln w="9525">
            <a:noFill/>
            <a:miter lim="800000"/>
            <a:headEnd/>
            <a:tailEnd/>
          </a:ln>
        </p:spPr>
        <p:txBody>
          <a:bodyPr wrap="square">
            <a:spAutoFit/>
          </a:bodyPr>
          <a:lstStyle/>
          <a:p>
            <a:pPr latinLnBrk="0">
              <a:lnSpc>
                <a:spcPct val="150000"/>
              </a:lnSpc>
              <a:spcBef>
                <a:spcPts val="300"/>
              </a:spcBef>
            </a:pPr>
            <a:r>
              <a:rPr lang="en-US" altLang="ko-KR" sz="1500" b="1" dirty="0" smtClean="0">
                <a:ea typeface="FangSong" pitchFamily="49" charset="-122"/>
              </a:rPr>
              <a:t>U.S.A</a:t>
            </a:r>
          </a:p>
          <a:p>
            <a:pPr latinLnBrk="0">
              <a:spcBef>
                <a:spcPts val="300"/>
              </a:spcBef>
            </a:pPr>
            <a:r>
              <a:rPr kumimoji="0" lang="en-US" altLang="ko-KR" sz="1200" dirty="0" smtClean="0">
                <a:ea typeface="맑은 고딕" pitchFamily="50" charset="-127"/>
              </a:rPr>
              <a:t>  University of Texas SW medical center</a:t>
            </a:r>
          </a:p>
          <a:p>
            <a:pPr latinLnBrk="0">
              <a:spcBef>
                <a:spcPts val="300"/>
              </a:spcBef>
            </a:pPr>
            <a:r>
              <a:rPr kumimoji="0" lang="en-US" altLang="ko-KR" sz="1200" dirty="0" smtClean="0">
                <a:ea typeface="맑은 고딕" pitchFamily="50" charset="-127"/>
              </a:rPr>
              <a:t>  Day surgery center, Dallas</a:t>
            </a:r>
          </a:p>
          <a:p>
            <a:pPr latinLnBrk="0">
              <a:spcBef>
                <a:spcPts val="300"/>
              </a:spcBef>
            </a:pPr>
            <a:r>
              <a:rPr kumimoji="0" lang="en-US" altLang="ko-KR" sz="1200" dirty="0" smtClean="0">
                <a:ea typeface="맑은 고딕" pitchFamily="50" charset="-127"/>
              </a:rPr>
              <a:t>  University of case western reserve</a:t>
            </a:r>
          </a:p>
          <a:p>
            <a:pPr latinLnBrk="0">
              <a:spcBef>
                <a:spcPts val="300"/>
              </a:spcBef>
            </a:pPr>
            <a:r>
              <a:rPr kumimoji="0" lang="en-US" altLang="ko-KR" sz="1200" dirty="0" smtClean="0">
                <a:ea typeface="맑은 고딕" pitchFamily="50" charset="-127"/>
              </a:rPr>
              <a:t>  </a:t>
            </a:r>
            <a:r>
              <a:rPr kumimoji="0" lang="en-US" altLang="ko-KR" sz="1200" dirty="0" err="1" smtClean="0">
                <a:ea typeface="맑은 고딕" pitchFamily="50" charset="-127"/>
              </a:rPr>
              <a:t>Zeeba</a:t>
            </a:r>
            <a:r>
              <a:rPr kumimoji="0" lang="en-US" altLang="ko-KR" sz="1200" dirty="0" smtClean="0">
                <a:ea typeface="맑은 고딕" pitchFamily="50" charset="-127"/>
              </a:rPr>
              <a:t> medical center, Cleveland</a:t>
            </a:r>
          </a:p>
          <a:p>
            <a:pPr latinLnBrk="0">
              <a:spcBef>
                <a:spcPts val="300"/>
              </a:spcBef>
            </a:pPr>
            <a:r>
              <a:rPr kumimoji="0" lang="en-US" altLang="ko-KR" sz="1200" dirty="0" smtClean="0">
                <a:ea typeface="맑은 고딕" pitchFamily="50" charset="-127"/>
              </a:rPr>
              <a:t>  University of New York, Manhattan EET hospital, NY</a:t>
            </a:r>
          </a:p>
          <a:p>
            <a:pPr latinLnBrk="0">
              <a:spcBef>
                <a:spcPts val="300"/>
              </a:spcBef>
            </a:pPr>
            <a:r>
              <a:rPr kumimoji="0" lang="en-US" altLang="ko-KR" sz="1200" dirty="0" smtClean="0">
                <a:ea typeface="맑은 고딕" pitchFamily="50" charset="-127"/>
              </a:rPr>
              <a:t>  University of </a:t>
            </a:r>
            <a:r>
              <a:rPr kumimoji="0" lang="en-US" altLang="ko-KR" sz="1200" dirty="0" err="1" smtClean="0">
                <a:ea typeface="맑은 고딕" pitchFamily="50" charset="-127"/>
              </a:rPr>
              <a:t>california</a:t>
            </a:r>
            <a:r>
              <a:rPr kumimoji="0" lang="en-US" altLang="ko-KR" sz="1200" dirty="0" smtClean="0">
                <a:ea typeface="맑은 고딕" pitchFamily="50" charset="-127"/>
              </a:rPr>
              <a:t> </a:t>
            </a:r>
            <a:r>
              <a:rPr kumimoji="0" lang="en-US" altLang="ko-KR" sz="1200" dirty="0" err="1" smtClean="0">
                <a:ea typeface="맑은 고딕" pitchFamily="50" charset="-127"/>
              </a:rPr>
              <a:t>lrvine</a:t>
            </a:r>
            <a:r>
              <a:rPr kumimoji="0" lang="en-US" altLang="ko-KR" sz="1200" dirty="0" smtClean="0">
                <a:ea typeface="맑은 고딕" pitchFamily="50" charset="-127"/>
              </a:rPr>
              <a:t> </a:t>
            </a:r>
          </a:p>
          <a:p>
            <a:pPr latinLnBrk="0">
              <a:spcBef>
                <a:spcPts val="300"/>
              </a:spcBef>
            </a:pPr>
            <a:r>
              <a:rPr kumimoji="0" lang="en-US" altLang="ko-KR" sz="1200" dirty="0" smtClean="0">
                <a:ea typeface="맑은 고딕" pitchFamily="50" charset="-127"/>
              </a:rPr>
              <a:t>  New port beach Lido medical center, Orange County</a:t>
            </a:r>
          </a:p>
          <a:p>
            <a:pPr latinLnBrk="0">
              <a:lnSpc>
                <a:spcPct val="150000"/>
              </a:lnSpc>
              <a:spcBef>
                <a:spcPts val="300"/>
              </a:spcBef>
            </a:pPr>
            <a:endParaRPr kumimoji="0" lang="en-US" altLang="ko-KR" sz="1200" dirty="0" smtClean="0">
              <a:ea typeface="맑은 고딕" pitchFamily="50" charset="-127"/>
            </a:endParaRPr>
          </a:p>
          <a:p>
            <a:pPr latinLnBrk="0">
              <a:lnSpc>
                <a:spcPct val="150000"/>
              </a:lnSpc>
              <a:spcBef>
                <a:spcPts val="300"/>
              </a:spcBef>
            </a:pPr>
            <a:r>
              <a:rPr kumimoji="0" lang="en-US" altLang="zh-CN" sz="1500" b="1" dirty="0" smtClean="0">
                <a:ea typeface="FangSong" pitchFamily="49" charset="-122"/>
              </a:rPr>
              <a:t>FRANCE</a:t>
            </a:r>
          </a:p>
          <a:p>
            <a:pPr latinLnBrk="0">
              <a:spcBef>
                <a:spcPts val="300"/>
              </a:spcBef>
            </a:pPr>
            <a:r>
              <a:rPr kumimoji="0" lang="en-US" altLang="ko-KR" sz="1200" dirty="0" smtClean="0">
                <a:ea typeface="맑은 고딕" pitchFamily="50" charset="-127"/>
              </a:rPr>
              <a:t>  </a:t>
            </a:r>
            <a:r>
              <a:rPr kumimoji="0" lang="en-US" altLang="ko-KR" sz="1200" dirty="0" err="1" smtClean="0">
                <a:ea typeface="맑은 고딕" pitchFamily="50" charset="-127"/>
              </a:rPr>
              <a:t>Laribosiere</a:t>
            </a:r>
            <a:r>
              <a:rPr kumimoji="0" lang="en-US" altLang="ko-KR" sz="1200" dirty="0" smtClean="0">
                <a:ea typeface="맑은 고딕" pitchFamily="50" charset="-127"/>
              </a:rPr>
              <a:t> hospital, </a:t>
            </a:r>
            <a:r>
              <a:rPr kumimoji="0" lang="en-US" altLang="ko-KR" sz="1200" dirty="0" err="1" smtClean="0">
                <a:ea typeface="맑은 고딕" pitchFamily="50" charset="-127"/>
              </a:rPr>
              <a:t>paris</a:t>
            </a:r>
            <a:endParaRPr kumimoji="0" lang="en-US" altLang="ko-KR" sz="1200" dirty="0" smtClean="0">
              <a:ea typeface="맑은 고딕" pitchFamily="50" charset="-127"/>
            </a:endParaRPr>
          </a:p>
          <a:p>
            <a:pPr latinLnBrk="0">
              <a:spcBef>
                <a:spcPts val="300"/>
              </a:spcBef>
            </a:pPr>
            <a:r>
              <a:rPr kumimoji="0" lang="en-US" altLang="ko-KR" sz="1200" dirty="0" smtClean="0">
                <a:ea typeface="맑은 고딕" pitchFamily="50" charset="-127"/>
              </a:rPr>
              <a:t>  Turin &amp; </a:t>
            </a:r>
            <a:r>
              <a:rPr kumimoji="0" lang="en-US" altLang="ko-KR" sz="1200" dirty="0" err="1" smtClean="0">
                <a:ea typeface="맑은 고딕" pitchFamily="50" charset="-127"/>
              </a:rPr>
              <a:t>Spontini</a:t>
            </a:r>
            <a:r>
              <a:rPr kumimoji="0" lang="en-US" altLang="ko-KR" sz="1200" dirty="0" smtClean="0">
                <a:ea typeface="맑은 고딕" pitchFamily="50" charset="-127"/>
              </a:rPr>
              <a:t> clinic, Paris</a:t>
            </a:r>
          </a:p>
          <a:p>
            <a:pPr latinLnBrk="0">
              <a:spcBef>
                <a:spcPts val="300"/>
              </a:spcBef>
            </a:pPr>
            <a:r>
              <a:rPr kumimoji="0" lang="en-US" altLang="ko-KR" sz="1200" dirty="0" smtClean="0">
                <a:ea typeface="맑은 고딕" pitchFamily="50" charset="-127"/>
              </a:rPr>
              <a:t>  Center </a:t>
            </a:r>
            <a:r>
              <a:rPr kumimoji="0" lang="en-US" altLang="ko-KR" sz="1200" dirty="0" err="1" smtClean="0">
                <a:ea typeface="맑은 고딕" pitchFamily="50" charset="-127"/>
              </a:rPr>
              <a:t>Chriungical</a:t>
            </a:r>
            <a:r>
              <a:rPr kumimoji="0" lang="en-US" altLang="ko-KR" sz="1200" dirty="0" smtClean="0">
                <a:ea typeface="맑은 고딕" pitchFamily="50" charset="-127"/>
              </a:rPr>
              <a:t> de, Paris</a:t>
            </a:r>
          </a:p>
          <a:p>
            <a:endParaRPr kumimoji="0" lang="ko-KR" altLang="en-US" sz="1000" dirty="0">
              <a:ea typeface="맑은 고딕" pitchFamily="50" charset="-127"/>
            </a:endParaRPr>
          </a:p>
        </p:txBody>
      </p:sp>
      <p:pic>
        <p:nvPicPr>
          <p:cNvPr id="2050" name="Picture 2"/>
          <p:cNvPicPr>
            <a:picLocks noChangeAspect="1" noChangeArrowheads="1"/>
          </p:cNvPicPr>
          <p:nvPr/>
        </p:nvPicPr>
        <p:blipFill>
          <a:blip r:embed="rId2" cstate="print"/>
          <a:srcRect/>
          <a:stretch>
            <a:fillRect/>
          </a:stretch>
        </p:blipFill>
        <p:spPr bwMode="auto">
          <a:xfrm>
            <a:off x="1" y="921494"/>
            <a:ext cx="3573015" cy="3960000"/>
          </a:xfrm>
          <a:prstGeom prst="rect">
            <a:avLst/>
          </a:prstGeom>
          <a:ln>
            <a:noFill/>
          </a:ln>
          <a:effectLst>
            <a:outerShdw blurRad="190500" algn="tl" rotWithShape="0">
              <a:srgbClr val="000000">
                <a:alpha val="70000"/>
              </a:srgbClr>
            </a:outerShdw>
          </a:effectLst>
        </p:spPr>
      </p:pic>
      <p:pic>
        <p:nvPicPr>
          <p:cNvPr id="2052" name="Picture 4"/>
          <p:cNvPicPr>
            <a:picLocks noChangeAspect="1" noChangeArrowheads="1"/>
          </p:cNvPicPr>
          <p:nvPr/>
        </p:nvPicPr>
        <p:blipFill>
          <a:blip r:embed="rId3" cstate="print"/>
          <a:srcRect/>
          <a:stretch>
            <a:fillRect/>
          </a:stretch>
        </p:blipFill>
        <p:spPr bwMode="auto">
          <a:xfrm>
            <a:off x="3573016" y="921078"/>
            <a:ext cx="3284984" cy="2557130"/>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4" cstate="print"/>
          <a:srcRect/>
          <a:stretch>
            <a:fillRect/>
          </a:stretch>
        </p:blipFill>
        <p:spPr bwMode="auto">
          <a:xfrm>
            <a:off x="3573016" y="2847168"/>
            <a:ext cx="3284984" cy="2034326"/>
          </a:xfrm>
          <a:prstGeom prst="rect">
            <a:avLst/>
          </a:prstGeom>
          <a:ln>
            <a:noFill/>
          </a:ln>
          <a:effectLst>
            <a:outerShdw blurRad="190500" algn="tl" rotWithShape="0">
              <a:srgbClr val="000000">
                <a:alpha val="70000"/>
              </a:srgbClr>
            </a:outerShdw>
          </a:effectLst>
        </p:spPr>
      </p:pic>
      <p:sp>
        <p:nvSpPr>
          <p:cNvPr id="9" name="직사각형 8"/>
          <p:cNvSpPr/>
          <p:nvPr/>
        </p:nvSpPr>
        <p:spPr>
          <a:xfrm>
            <a:off x="260650" y="5025534"/>
            <a:ext cx="1883849" cy="338554"/>
          </a:xfrm>
          <a:prstGeom prst="rect">
            <a:avLst/>
          </a:prstGeom>
        </p:spPr>
        <p:txBody>
          <a:bodyPr wrap="none">
            <a:spAutoFit/>
          </a:bodyPr>
          <a:lstStyle/>
          <a:p>
            <a:r>
              <a:rPr kumimoji="0" lang="en-US" altLang="ko-KR" sz="1600" b="1" dirty="0" smtClean="0">
                <a:latin typeface="HY그래픽" pitchFamily="18" charset="-127"/>
                <a:ea typeface="HY그래픽" pitchFamily="18" charset="-127"/>
              </a:rPr>
              <a:t>[</a:t>
            </a:r>
            <a:r>
              <a:rPr kumimoji="0" lang="ko-KR" altLang="en-US" sz="1600" b="1" dirty="0" smtClean="0">
                <a:latin typeface="HY그래픽" pitchFamily="18" charset="-127"/>
                <a:ea typeface="HY그래픽" pitchFamily="18" charset="-127"/>
              </a:rPr>
              <a:t>정우철 원장 학력</a:t>
            </a:r>
            <a:r>
              <a:rPr kumimoji="0" lang="en-US" altLang="ko-KR" sz="1600" b="1" dirty="0" smtClean="0">
                <a:latin typeface="HY그래픽" pitchFamily="18" charset="-127"/>
                <a:ea typeface="HY그래픽" pitchFamily="18" charset="-127"/>
              </a:rPr>
              <a:t>]</a:t>
            </a:r>
            <a:endParaRPr kumimoji="0" lang="ko-KR" altLang="en-US" sz="1600" b="1" dirty="0">
              <a:latin typeface="HY그래픽" pitchFamily="18" charset="-127"/>
              <a:ea typeface="HY그래픽" pitchFamily="18" charset="-127"/>
            </a:endParaRPr>
          </a:p>
        </p:txBody>
      </p:sp>
      <p:pic>
        <p:nvPicPr>
          <p:cNvPr id="11" name="그림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
        <p:nvSpPr>
          <p:cNvPr id="12" name="직사각형 11"/>
          <p:cNvSpPr/>
          <p:nvPr/>
        </p:nvSpPr>
        <p:spPr>
          <a:xfrm>
            <a:off x="476672" y="187210"/>
            <a:ext cx="4382931" cy="400110"/>
          </a:xfrm>
          <a:prstGeom prst="rect">
            <a:avLst/>
          </a:prstGeom>
        </p:spPr>
        <p:txBody>
          <a:bodyPr wrap="none">
            <a:spAutoFit/>
          </a:bodyPr>
          <a:lstStyle/>
          <a:p>
            <a:pPr lvl="0">
              <a:spcBef>
                <a:spcPct val="0"/>
              </a:spcBef>
              <a:defRPr/>
            </a:pPr>
            <a:r>
              <a:rPr lang="ko-KR" altLang="en-US" sz="2000" b="1" dirty="0" smtClean="0">
                <a:latin typeface="+mj-lt"/>
                <a:ea typeface="HY그래픽" pitchFamily="18" charset="-127"/>
              </a:rPr>
              <a:t>스마일 </a:t>
            </a:r>
            <a:r>
              <a:rPr lang="ko-KR" altLang="en-US" sz="2000" b="1" dirty="0" smtClean="0">
                <a:latin typeface="HY그래픽" pitchFamily="18" charset="-127"/>
                <a:ea typeface="HY그래픽" pitchFamily="18" charset="-127"/>
              </a:rPr>
              <a:t>성형외과  정우철 원장 프로필</a:t>
            </a:r>
            <a:endParaRPr lang="ko-KR" altLang="en-US" sz="2000" b="1" dirty="0">
              <a:latin typeface="HY그래픽" pitchFamily="18" charset="-127"/>
              <a:ea typeface="HY그래픽" pitchFamily="18"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921600"/>
            <a:ext cx="6885384" cy="429847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11908" y="5220072"/>
            <a:ext cx="6873476" cy="36724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293986" y="5977895"/>
            <a:ext cx="3279029" cy="2554545"/>
          </a:xfrm>
          <a:prstGeom prst="rect">
            <a:avLst/>
          </a:prstGeom>
          <a:noFill/>
        </p:spPr>
        <p:txBody>
          <a:bodyPr wrap="square" rtlCol="0">
            <a:spAutoFit/>
          </a:bodyPr>
          <a:lstStyle/>
          <a:p>
            <a:pPr algn="ctr"/>
            <a:r>
              <a:rPr lang="en-US" altLang="ko-KR" sz="2000" b="1" dirty="0" smtClean="0">
                <a:latin typeface="HY그래픽" pitchFamily="18" charset="-127"/>
                <a:ea typeface="HY그래픽" pitchFamily="18" charset="-127"/>
              </a:rPr>
              <a:t>“</a:t>
            </a:r>
            <a:r>
              <a:rPr lang="ko-KR" altLang="en-US" sz="2000" b="1" dirty="0" err="1" smtClean="0">
                <a:latin typeface="HY그래픽" pitchFamily="18" charset="-127"/>
                <a:ea typeface="HY그래픽" pitchFamily="18" charset="-127"/>
              </a:rPr>
              <a:t>매직윤곽술</a:t>
            </a:r>
            <a:r>
              <a:rPr lang="ko-KR" altLang="en-US" sz="2000" b="1" dirty="0" smtClean="0">
                <a:latin typeface="HY그래픽" pitchFamily="18" charset="-127"/>
                <a:ea typeface="HY그래픽" pitchFamily="18" charset="-127"/>
              </a:rPr>
              <a:t> 특허증</a:t>
            </a:r>
            <a:r>
              <a:rPr lang="en-US" altLang="ko-KR" sz="2000" b="1" dirty="0" smtClean="0">
                <a:latin typeface="HY그래픽" pitchFamily="18" charset="-127"/>
                <a:ea typeface="HY그래픽" pitchFamily="18" charset="-127"/>
              </a:rPr>
              <a:t>”</a:t>
            </a:r>
          </a:p>
          <a:p>
            <a:pPr algn="ctr"/>
            <a:endParaRPr lang="en-US" altLang="ko-KR" sz="1400" b="1" dirty="0" smtClean="0">
              <a:latin typeface="HY그래픽" pitchFamily="18" charset="-127"/>
              <a:ea typeface="HY그래픽" pitchFamily="18" charset="-127"/>
            </a:endParaRPr>
          </a:p>
          <a:p>
            <a:endParaRPr lang="en-US" altLang="ko-KR" sz="1400" b="1" dirty="0">
              <a:latin typeface="HY그래픽" pitchFamily="18" charset="-127"/>
              <a:ea typeface="HY그래픽" pitchFamily="18" charset="-127"/>
            </a:endParaRPr>
          </a:p>
          <a:p>
            <a:pPr algn="just"/>
            <a:r>
              <a:rPr lang="ko-KR" altLang="en-US" sz="1400" dirty="0">
                <a:latin typeface="HY그래픽" pitchFamily="18" charset="-127"/>
                <a:ea typeface="HY그래픽" pitchFamily="18" charset="-127"/>
              </a:rPr>
              <a:t>특허청에서 인증서를 받은 매직윤곽 </a:t>
            </a:r>
            <a:r>
              <a:rPr lang="ko-KR" altLang="en-US" sz="1400" dirty="0" smtClean="0">
                <a:latin typeface="HY그래픽" pitchFamily="18" charset="-127"/>
                <a:ea typeface="HY그래픽" pitchFamily="18" charset="-127"/>
              </a:rPr>
              <a:t>수술은 보다 </a:t>
            </a:r>
            <a:r>
              <a:rPr lang="ko-KR" altLang="en-US" sz="1400" dirty="0">
                <a:latin typeface="HY그래픽" pitchFamily="18" charset="-127"/>
                <a:ea typeface="HY그래픽" pitchFamily="18" charset="-127"/>
              </a:rPr>
              <a:t>더 전문적이고 선진화 된 수술방법으로</a:t>
            </a:r>
            <a:r>
              <a:rPr lang="en-US" altLang="ko-KR" sz="1400" dirty="0">
                <a:latin typeface="HY그래픽" pitchFamily="18" charset="-127"/>
                <a:ea typeface="HY그래픽" pitchFamily="18" charset="-127"/>
              </a:rPr>
              <a:t>, </a:t>
            </a:r>
            <a:r>
              <a:rPr lang="ko-KR" altLang="en-US" sz="1400" dirty="0">
                <a:latin typeface="HY그래픽" pitchFamily="18" charset="-127"/>
                <a:ea typeface="HY그래픽" pitchFamily="18" charset="-127"/>
              </a:rPr>
              <a:t>환자에게도 인정을 받았습니다</a:t>
            </a:r>
            <a:r>
              <a:rPr lang="en-US" altLang="ko-KR" sz="1400" dirty="0">
                <a:latin typeface="HY그래픽" pitchFamily="18" charset="-127"/>
                <a:ea typeface="HY그래픽" pitchFamily="18" charset="-127"/>
              </a:rPr>
              <a:t>. </a:t>
            </a:r>
          </a:p>
          <a:p>
            <a:endParaRPr lang="en-US" altLang="ko-KR" sz="1400" b="1" dirty="0" smtClean="0">
              <a:latin typeface="HY그래픽" pitchFamily="18" charset="-127"/>
              <a:ea typeface="HY그래픽" pitchFamily="18" charset="-127"/>
            </a:endParaRPr>
          </a:p>
          <a:p>
            <a:endParaRPr lang="en-US" altLang="ko-KR" sz="1400" b="1" dirty="0">
              <a:latin typeface="HY그래픽" pitchFamily="18" charset="-127"/>
              <a:ea typeface="HY그래픽" pitchFamily="18" charset="-127"/>
            </a:endParaRPr>
          </a:p>
          <a:p>
            <a:endParaRPr lang="en-US" altLang="ko-KR" sz="1400" b="1" dirty="0" smtClean="0">
              <a:latin typeface="HY그래픽" pitchFamily="18" charset="-127"/>
              <a:ea typeface="HY그래픽" pitchFamily="18" charset="-127"/>
            </a:endParaRPr>
          </a:p>
          <a:p>
            <a:endParaRPr lang="en-US" altLang="ko-KR" sz="1400" b="1" dirty="0" smtClean="0">
              <a:latin typeface="HY그래픽" pitchFamily="18" charset="-127"/>
              <a:ea typeface="HY그래픽" pitchFamily="18" charset="-127"/>
            </a:endParaRPr>
          </a:p>
        </p:txBody>
      </p:sp>
      <p:sp>
        <p:nvSpPr>
          <p:cNvPr id="15" name="TextBox 14"/>
          <p:cNvSpPr txBox="1"/>
          <p:nvPr/>
        </p:nvSpPr>
        <p:spPr>
          <a:xfrm>
            <a:off x="4149080" y="1262822"/>
            <a:ext cx="2376264" cy="3093154"/>
          </a:xfrm>
          <a:prstGeom prst="rect">
            <a:avLst/>
          </a:prstGeom>
          <a:noFill/>
        </p:spPr>
        <p:txBody>
          <a:bodyPr wrap="square" rtlCol="0">
            <a:spAutoFit/>
          </a:bodyPr>
          <a:lstStyle/>
          <a:p>
            <a:r>
              <a:rPr lang="en-US" altLang="ko-KR" sz="1500" b="1" dirty="0" smtClean="0">
                <a:solidFill>
                  <a:srgbClr val="C00000"/>
                </a:solidFill>
                <a:latin typeface="HY그래픽" pitchFamily="18" charset="-127"/>
                <a:ea typeface="HY그래픽" pitchFamily="18" charset="-127"/>
              </a:rPr>
              <a:t>“</a:t>
            </a:r>
            <a:r>
              <a:rPr lang="ko-KR" altLang="en-US" sz="1500" b="1" dirty="0" err="1" smtClean="0">
                <a:solidFill>
                  <a:srgbClr val="C00000"/>
                </a:solidFill>
                <a:latin typeface="HY그래픽" pitchFamily="18" charset="-127"/>
                <a:ea typeface="HY그래픽" pitchFamily="18" charset="-127"/>
              </a:rPr>
              <a:t>이다해</a:t>
            </a:r>
            <a:r>
              <a:rPr lang="en-US" altLang="ko-KR" sz="1500" b="1" dirty="0" smtClean="0">
                <a:solidFill>
                  <a:srgbClr val="C00000"/>
                </a:solidFill>
                <a:latin typeface="HY그래픽" pitchFamily="18" charset="-127"/>
                <a:ea typeface="HY그래픽" pitchFamily="18" charset="-127"/>
              </a:rPr>
              <a:t>, </a:t>
            </a:r>
            <a:r>
              <a:rPr lang="ko-KR" altLang="en-US" sz="1500" b="1" dirty="0" err="1" smtClean="0">
                <a:solidFill>
                  <a:srgbClr val="C00000"/>
                </a:solidFill>
                <a:latin typeface="HY그래픽" pitchFamily="18" charset="-127"/>
                <a:ea typeface="HY그래픽" pitchFamily="18" charset="-127"/>
              </a:rPr>
              <a:t>하리수</a:t>
            </a:r>
            <a:r>
              <a:rPr lang="en-US" altLang="ko-KR" sz="1500" b="1" dirty="0" smtClean="0">
                <a:solidFill>
                  <a:srgbClr val="C00000"/>
                </a:solidFill>
                <a:latin typeface="HY그래픽" pitchFamily="18" charset="-127"/>
                <a:ea typeface="HY그래픽" pitchFamily="18" charset="-127"/>
              </a:rPr>
              <a:t>, </a:t>
            </a:r>
            <a:r>
              <a:rPr lang="ko-KR" altLang="en-US" sz="1500" b="1" dirty="0" smtClean="0">
                <a:solidFill>
                  <a:srgbClr val="C00000"/>
                </a:solidFill>
                <a:latin typeface="HY그래픽" pitchFamily="18" charset="-127"/>
                <a:ea typeface="HY그래픽" pitchFamily="18" charset="-127"/>
              </a:rPr>
              <a:t>지창욱</a:t>
            </a:r>
            <a:r>
              <a:rPr lang="en-US" altLang="ko-KR" sz="1500" b="1" dirty="0" smtClean="0">
                <a:solidFill>
                  <a:srgbClr val="C00000"/>
                </a:solidFill>
                <a:latin typeface="HY그래픽" pitchFamily="18" charset="-127"/>
                <a:ea typeface="HY그래픽" pitchFamily="18" charset="-127"/>
              </a:rPr>
              <a:t>,</a:t>
            </a:r>
          </a:p>
          <a:p>
            <a:pPr algn="just"/>
            <a:r>
              <a:rPr lang="en-US" altLang="ko-KR" sz="1500" b="1" dirty="0">
                <a:solidFill>
                  <a:srgbClr val="C00000"/>
                </a:solidFill>
                <a:latin typeface="HY그래픽" pitchFamily="18" charset="-127"/>
                <a:ea typeface="HY그래픽" pitchFamily="18" charset="-127"/>
              </a:rPr>
              <a:t> </a:t>
            </a:r>
            <a:r>
              <a:rPr lang="en-US" altLang="ko-KR" sz="1500" b="1" dirty="0" smtClean="0">
                <a:solidFill>
                  <a:srgbClr val="C00000"/>
                </a:solidFill>
                <a:latin typeface="HY그래픽" pitchFamily="18" charset="-127"/>
                <a:ea typeface="HY그래픽" pitchFamily="18" charset="-127"/>
              </a:rPr>
              <a:t>  </a:t>
            </a:r>
            <a:r>
              <a:rPr lang="ko-KR" altLang="en-US" sz="1500" b="1" dirty="0" smtClean="0">
                <a:solidFill>
                  <a:srgbClr val="C00000"/>
                </a:solidFill>
                <a:latin typeface="HY그래픽" pitchFamily="18" charset="-127"/>
                <a:ea typeface="HY그래픽" pitchFamily="18" charset="-127"/>
              </a:rPr>
              <a:t>오종혁</a:t>
            </a:r>
            <a:r>
              <a:rPr lang="en-US" altLang="ko-KR" sz="1500" b="1" dirty="0" smtClean="0">
                <a:solidFill>
                  <a:srgbClr val="C00000"/>
                </a:solidFill>
                <a:latin typeface="HY그래픽" pitchFamily="18" charset="-127"/>
                <a:ea typeface="HY그래픽" pitchFamily="18" charset="-127"/>
              </a:rPr>
              <a:t>, </a:t>
            </a:r>
            <a:r>
              <a:rPr lang="ko-KR" altLang="en-US" sz="1500" b="1" dirty="0" smtClean="0">
                <a:solidFill>
                  <a:srgbClr val="C00000"/>
                </a:solidFill>
                <a:latin typeface="HY그래픽" pitchFamily="18" charset="-127"/>
                <a:ea typeface="HY그래픽" pitchFamily="18" charset="-127"/>
              </a:rPr>
              <a:t>엄정화</a:t>
            </a:r>
            <a:r>
              <a:rPr lang="en-US" altLang="ko-KR" sz="1500" b="1" dirty="0" smtClean="0">
                <a:solidFill>
                  <a:srgbClr val="C00000"/>
                </a:solidFill>
                <a:latin typeface="HY그래픽" pitchFamily="18" charset="-127"/>
                <a:ea typeface="HY그래픽" pitchFamily="18" charset="-127"/>
              </a:rPr>
              <a:t>, </a:t>
            </a:r>
            <a:r>
              <a:rPr lang="ko-KR" altLang="en-US" sz="1500" b="1" dirty="0" err="1" smtClean="0">
                <a:solidFill>
                  <a:srgbClr val="C00000"/>
                </a:solidFill>
                <a:latin typeface="HY그래픽" pitchFamily="18" charset="-127"/>
                <a:ea typeface="HY그래픽" pitchFamily="18" charset="-127"/>
              </a:rPr>
              <a:t>티아라</a:t>
            </a:r>
            <a:r>
              <a:rPr lang="en-US" altLang="ko-KR" sz="1500" b="1" dirty="0" smtClean="0">
                <a:solidFill>
                  <a:srgbClr val="C00000"/>
                </a:solidFill>
                <a:latin typeface="HY그래픽" pitchFamily="18" charset="-127"/>
                <a:ea typeface="HY그래픽" pitchFamily="18" charset="-127"/>
              </a:rPr>
              <a:t>,</a:t>
            </a:r>
          </a:p>
          <a:p>
            <a:pPr algn="just"/>
            <a:r>
              <a:rPr lang="en-US" altLang="ko-KR" sz="1500" b="1" dirty="0">
                <a:solidFill>
                  <a:srgbClr val="C00000"/>
                </a:solidFill>
                <a:latin typeface="HY그래픽" pitchFamily="18" charset="-127"/>
                <a:ea typeface="HY그래픽" pitchFamily="18" charset="-127"/>
              </a:rPr>
              <a:t> </a:t>
            </a:r>
            <a:r>
              <a:rPr lang="en-US" altLang="ko-KR" sz="1500" b="1" dirty="0" smtClean="0">
                <a:solidFill>
                  <a:srgbClr val="C00000"/>
                </a:solidFill>
                <a:latin typeface="HY그래픽" pitchFamily="18" charset="-127"/>
                <a:ea typeface="HY그래픽" pitchFamily="18" charset="-127"/>
              </a:rPr>
              <a:t>  </a:t>
            </a:r>
            <a:r>
              <a:rPr lang="ko-KR" altLang="en-US" sz="1500" b="1" dirty="0" smtClean="0">
                <a:solidFill>
                  <a:srgbClr val="C00000"/>
                </a:solidFill>
                <a:latin typeface="HY그래픽" pitchFamily="18" charset="-127"/>
                <a:ea typeface="HY그래픽" pitchFamily="18" charset="-127"/>
              </a:rPr>
              <a:t>임정은</a:t>
            </a:r>
            <a:r>
              <a:rPr lang="en-US" altLang="ko-KR" sz="1500" b="1" dirty="0" smtClean="0">
                <a:solidFill>
                  <a:srgbClr val="C00000"/>
                </a:solidFill>
                <a:latin typeface="HY그래픽" pitchFamily="18" charset="-127"/>
                <a:ea typeface="HY그래픽" pitchFamily="18" charset="-127"/>
              </a:rPr>
              <a:t>, </a:t>
            </a:r>
            <a:r>
              <a:rPr lang="ko-KR" altLang="en-US" sz="1500" b="1" dirty="0" smtClean="0">
                <a:solidFill>
                  <a:srgbClr val="C00000"/>
                </a:solidFill>
                <a:latin typeface="HY그래픽" pitchFamily="18" charset="-127"/>
                <a:ea typeface="HY그래픽" pitchFamily="18" charset="-127"/>
              </a:rPr>
              <a:t>박혜경</a:t>
            </a:r>
            <a:r>
              <a:rPr lang="en-US" altLang="ko-KR" sz="1500" b="1" dirty="0" smtClean="0">
                <a:solidFill>
                  <a:srgbClr val="C00000"/>
                </a:solidFill>
                <a:latin typeface="HY그래픽" pitchFamily="18" charset="-127"/>
                <a:ea typeface="HY그래픽" pitchFamily="18" charset="-127"/>
              </a:rPr>
              <a:t>, </a:t>
            </a:r>
            <a:r>
              <a:rPr lang="ko-KR" altLang="en-US" sz="1500" b="1" dirty="0" smtClean="0">
                <a:solidFill>
                  <a:srgbClr val="C00000"/>
                </a:solidFill>
                <a:latin typeface="HY그래픽" pitchFamily="18" charset="-127"/>
                <a:ea typeface="HY그래픽" pitchFamily="18" charset="-127"/>
              </a:rPr>
              <a:t>설경구</a:t>
            </a:r>
            <a:r>
              <a:rPr lang="en-US" altLang="ko-KR" sz="1500" b="1" dirty="0" smtClean="0">
                <a:solidFill>
                  <a:srgbClr val="C00000"/>
                </a:solidFill>
                <a:latin typeface="HY그래픽" pitchFamily="18" charset="-127"/>
                <a:ea typeface="HY그래픽" pitchFamily="18" charset="-127"/>
              </a:rPr>
              <a:t>,</a:t>
            </a:r>
          </a:p>
          <a:p>
            <a:pPr algn="just"/>
            <a:r>
              <a:rPr lang="en-US" altLang="ko-KR" sz="1500" b="1" dirty="0">
                <a:solidFill>
                  <a:srgbClr val="C00000"/>
                </a:solidFill>
                <a:latin typeface="HY그래픽" pitchFamily="18" charset="-127"/>
                <a:ea typeface="HY그래픽" pitchFamily="18" charset="-127"/>
              </a:rPr>
              <a:t> </a:t>
            </a:r>
            <a:r>
              <a:rPr lang="en-US" altLang="ko-KR" sz="1500" b="1" dirty="0" smtClean="0">
                <a:solidFill>
                  <a:srgbClr val="C00000"/>
                </a:solidFill>
                <a:latin typeface="HY그래픽" pitchFamily="18" charset="-127"/>
                <a:ea typeface="HY그래픽" pitchFamily="18" charset="-127"/>
              </a:rPr>
              <a:t>  Brown Eyed Girls</a:t>
            </a:r>
            <a:r>
              <a:rPr lang="ko-KR" altLang="en-US" sz="1500" b="1" dirty="0" smtClean="0">
                <a:solidFill>
                  <a:srgbClr val="C00000"/>
                </a:solidFill>
                <a:latin typeface="HY그래픽" pitchFamily="18" charset="-127"/>
                <a:ea typeface="HY그래픽" pitchFamily="18" charset="-127"/>
              </a:rPr>
              <a:t> 등 </a:t>
            </a:r>
            <a:endParaRPr lang="en-US" altLang="ko-KR" sz="1500" b="1" dirty="0" smtClean="0">
              <a:solidFill>
                <a:srgbClr val="C00000"/>
              </a:solidFill>
              <a:latin typeface="HY그래픽" pitchFamily="18" charset="-127"/>
              <a:ea typeface="HY그래픽" pitchFamily="18" charset="-127"/>
            </a:endParaRPr>
          </a:p>
          <a:p>
            <a:pPr algn="just"/>
            <a:r>
              <a:rPr lang="en-US" altLang="ko-KR" sz="1500" b="1" dirty="0">
                <a:solidFill>
                  <a:srgbClr val="C00000"/>
                </a:solidFill>
                <a:latin typeface="HY그래픽" pitchFamily="18" charset="-127"/>
                <a:ea typeface="HY그래픽" pitchFamily="18" charset="-127"/>
              </a:rPr>
              <a:t> </a:t>
            </a:r>
            <a:r>
              <a:rPr lang="en-US" altLang="ko-KR" sz="1500" b="1" dirty="0" smtClean="0">
                <a:solidFill>
                  <a:srgbClr val="C00000"/>
                </a:solidFill>
                <a:latin typeface="HY그래픽" pitchFamily="18" charset="-127"/>
                <a:ea typeface="HY그래픽" pitchFamily="18" charset="-127"/>
              </a:rPr>
              <a:t>  </a:t>
            </a:r>
            <a:r>
              <a:rPr lang="ko-KR" altLang="en-US" sz="1500" b="1" dirty="0" smtClean="0">
                <a:solidFill>
                  <a:srgbClr val="C00000"/>
                </a:solidFill>
                <a:latin typeface="HY그래픽" pitchFamily="18" charset="-127"/>
                <a:ea typeface="HY그래픽" pitchFamily="18" charset="-127"/>
              </a:rPr>
              <a:t>한국 연예인의 주치의</a:t>
            </a:r>
            <a:endParaRPr lang="en-US" altLang="ko-KR" sz="1400" b="1" dirty="0" smtClean="0">
              <a:solidFill>
                <a:srgbClr val="C00000"/>
              </a:solidFill>
              <a:latin typeface="HY그래픽" pitchFamily="18" charset="-127"/>
              <a:ea typeface="HY그래픽" pitchFamily="18" charset="-127"/>
            </a:endParaRPr>
          </a:p>
          <a:p>
            <a:pPr algn="just"/>
            <a:endParaRPr lang="en-US" altLang="ko-KR" sz="1400" b="1" dirty="0" smtClean="0">
              <a:solidFill>
                <a:srgbClr val="C00000"/>
              </a:solidFill>
              <a:latin typeface="HY그래픽" pitchFamily="18" charset="-127"/>
              <a:ea typeface="HY그래픽" pitchFamily="18" charset="-127"/>
            </a:endParaRPr>
          </a:p>
          <a:p>
            <a:pPr algn="just"/>
            <a:endParaRPr lang="en-US" altLang="ko-KR" sz="1400" b="1" dirty="0" smtClean="0">
              <a:solidFill>
                <a:srgbClr val="C00000"/>
              </a:solidFill>
              <a:latin typeface="HY그래픽" pitchFamily="18" charset="-127"/>
              <a:ea typeface="HY그래픽" pitchFamily="18" charset="-127"/>
            </a:endParaRPr>
          </a:p>
          <a:p>
            <a:pPr algn="just"/>
            <a:endParaRPr lang="en-US" altLang="ko-KR" sz="1400" b="1" dirty="0" smtClean="0">
              <a:solidFill>
                <a:srgbClr val="C00000"/>
              </a:solidFill>
              <a:latin typeface="HY그래픽" pitchFamily="18" charset="-127"/>
              <a:ea typeface="HY그래픽" pitchFamily="18" charset="-127"/>
            </a:endParaRPr>
          </a:p>
          <a:p>
            <a:pPr algn="just"/>
            <a:r>
              <a:rPr lang="ko-KR" altLang="en-US" sz="1300" dirty="0" smtClean="0">
                <a:latin typeface="HY그래픽" pitchFamily="18" charset="-127"/>
                <a:ea typeface="HY그래픽" pitchFamily="18" charset="-127"/>
              </a:rPr>
              <a:t>저희 병원을 찾았던 상기 연예인들은 현재 국내에서 활발하게 활동하고 있습니다</a:t>
            </a:r>
            <a:r>
              <a:rPr lang="en-US" altLang="ko-KR" sz="1300" dirty="0" smtClean="0">
                <a:latin typeface="HY그래픽" pitchFamily="18" charset="-127"/>
                <a:ea typeface="HY그래픽" pitchFamily="18" charset="-127"/>
              </a:rPr>
              <a:t>. </a:t>
            </a:r>
            <a:r>
              <a:rPr lang="ko-KR" altLang="en-US" sz="1300" dirty="0" smtClean="0">
                <a:latin typeface="HY그래픽" pitchFamily="18" charset="-127"/>
                <a:ea typeface="HY그래픽" pitchFamily="18" charset="-127"/>
              </a:rPr>
              <a:t>성형외과전문의로서 그들의 활동을 보며 자부심을 느끼고 있습니다</a:t>
            </a:r>
            <a:r>
              <a:rPr lang="en-US" altLang="ko-KR" sz="1300" dirty="0" smtClean="0">
                <a:latin typeface="HY그래픽" pitchFamily="18" charset="-127"/>
                <a:ea typeface="HY그래픽" pitchFamily="18" charset="-127"/>
              </a:rPr>
              <a:t>.</a:t>
            </a:r>
            <a:endParaRPr lang="en-US" altLang="ko-KR" sz="1400" b="1" dirty="0" smtClean="0">
              <a:latin typeface="HY그래픽" pitchFamily="18" charset="-127"/>
              <a:ea typeface="HY그래픽" pitchFamily="18" charset="-127"/>
            </a:endParaRPr>
          </a:p>
        </p:txBody>
      </p:sp>
      <p:pic>
        <p:nvPicPr>
          <p:cNvPr id="2" name="Picture 2"/>
          <p:cNvPicPr>
            <a:picLocks noChangeAspect="1" noChangeArrowheads="1"/>
          </p:cNvPicPr>
          <p:nvPr/>
        </p:nvPicPr>
        <p:blipFill>
          <a:blip r:embed="rId2" cstate="print"/>
          <a:srcRect/>
          <a:stretch>
            <a:fillRect/>
          </a:stretch>
        </p:blipFill>
        <p:spPr bwMode="auto">
          <a:xfrm>
            <a:off x="188644" y="971600"/>
            <a:ext cx="2101382" cy="2055899"/>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2420889" y="971599"/>
            <a:ext cx="1440160" cy="1389628"/>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rotWithShape="1">
          <a:blip r:embed="rId4" cstate="print"/>
          <a:srcRect b="2527"/>
          <a:stretch/>
        </p:blipFill>
        <p:spPr bwMode="auto">
          <a:xfrm>
            <a:off x="188643" y="3131840"/>
            <a:ext cx="2120822" cy="1980000"/>
          </a:xfrm>
          <a:prstGeom prst="rect">
            <a:avLst/>
          </a:prstGeom>
          <a:ln>
            <a:noFill/>
          </a:ln>
          <a:effectLst>
            <a:outerShdw blurRad="190500" algn="tl" rotWithShape="0">
              <a:srgbClr val="000000">
                <a:alpha val="70000"/>
              </a:srgbClr>
            </a:outerShdw>
          </a:effectLst>
        </p:spPr>
      </p:pic>
      <p:pic>
        <p:nvPicPr>
          <p:cNvPr id="3" name="Picture 5"/>
          <p:cNvPicPr>
            <a:picLocks noChangeAspect="1" noChangeArrowheads="1"/>
          </p:cNvPicPr>
          <p:nvPr/>
        </p:nvPicPr>
        <p:blipFill rotWithShape="1">
          <a:blip r:embed="rId5" cstate="print"/>
          <a:srcRect t="5249" b="-5249"/>
          <a:stretch/>
        </p:blipFill>
        <p:spPr bwMode="auto">
          <a:xfrm>
            <a:off x="2420889" y="2412000"/>
            <a:ext cx="1440160" cy="1376436"/>
          </a:xfrm>
          <a:prstGeom prst="rect">
            <a:avLst/>
          </a:prstGeom>
          <a:ln>
            <a:noFill/>
          </a:ln>
          <a:effectLst>
            <a:outerShdw blurRad="190500" algn="tl" rotWithShape="0">
              <a:srgbClr val="000000">
                <a:alpha val="70000"/>
              </a:srgbClr>
            </a:outerShdw>
          </a:effectLst>
        </p:spPr>
      </p:pic>
      <p:pic>
        <p:nvPicPr>
          <p:cNvPr id="1031" name="Picture 7"/>
          <p:cNvPicPr>
            <a:picLocks noChangeAspect="1" noChangeArrowheads="1"/>
          </p:cNvPicPr>
          <p:nvPr/>
        </p:nvPicPr>
        <p:blipFill>
          <a:blip r:embed="rId6" cstate="print"/>
          <a:srcRect/>
          <a:stretch>
            <a:fillRect/>
          </a:stretch>
        </p:blipFill>
        <p:spPr bwMode="auto">
          <a:xfrm>
            <a:off x="2420888" y="3779912"/>
            <a:ext cx="1440161" cy="1338202"/>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7" cstate="print"/>
          <a:srcRect/>
          <a:stretch>
            <a:fillRect/>
          </a:stretch>
        </p:blipFill>
        <p:spPr bwMode="auto">
          <a:xfrm>
            <a:off x="3812538" y="5292080"/>
            <a:ext cx="2787920" cy="3528392"/>
          </a:xfrm>
          <a:prstGeom prst="rect">
            <a:avLst/>
          </a:prstGeom>
          <a:ln>
            <a:noFill/>
          </a:ln>
          <a:effectLst>
            <a:outerShdw blurRad="190500" algn="tl" rotWithShape="0">
              <a:srgbClr val="000000">
                <a:alpha val="70000"/>
              </a:srgbClr>
            </a:outerShdw>
          </a:effectLst>
        </p:spPr>
      </p:pic>
      <p:sp>
        <p:nvSpPr>
          <p:cNvPr id="16" name="직사각형 15"/>
          <p:cNvSpPr/>
          <p:nvPr/>
        </p:nvSpPr>
        <p:spPr>
          <a:xfrm>
            <a:off x="476672" y="187210"/>
            <a:ext cx="4047903" cy="400110"/>
          </a:xfrm>
          <a:prstGeom prst="rect">
            <a:avLst/>
          </a:prstGeom>
        </p:spPr>
        <p:txBody>
          <a:bodyPr wrap="none">
            <a:spAutoFit/>
          </a:bodyPr>
          <a:lstStyle/>
          <a:p>
            <a:pPr lvl="0">
              <a:spcBef>
                <a:spcPct val="0"/>
              </a:spcBef>
              <a:defRPr/>
            </a:pPr>
            <a:r>
              <a:rPr lang="ko-KR" altLang="en-US" sz="2000" b="1" dirty="0" smtClean="0">
                <a:latin typeface="+mj-lt"/>
                <a:ea typeface="HY그래픽" pitchFamily="18" charset="-127"/>
              </a:rPr>
              <a:t>스마일 </a:t>
            </a:r>
            <a:r>
              <a:rPr lang="ko-KR" altLang="en-US" sz="2000" b="1" dirty="0" smtClean="0">
                <a:latin typeface="HY그래픽" pitchFamily="18" charset="-127"/>
                <a:ea typeface="HY그래픽" pitchFamily="18" charset="-127"/>
              </a:rPr>
              <a:t>성형외과  대표원장 프로필</a:t>
            </a:r>
            <a:endParaRPr lang="ko-KR" altLang="en-US" sz="2000" b="1" dirty="0">
              <a:latin typeface="HY그래픽" pitchFamily="18" charset="-127"/>
              <a:ea typeface="HY그래픽" pitchFamily="18" charset="-127"/>
            </a:endParaRPr>
          </a:p>
        </p:txBody>
      </p:sp>
      <p:pic>
        <p:nvPicPr>
          <p:cNvPr id="17" name="그림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405344" y="5414610"/>
            <a:ext cx="6120000" cy="3600400"/>
          </a:xfrm>
          <a:prstGeom prst="rect">
            <a:avLst/>
          </a:prstGeom>
          <a:solidFill>
            <a:schemeClr val="bg1">
              <a:lumMod val="85000"/>
            </a:schemeClr>
          </a:solidFill>
          <a:ln>
            <a:solidFill>
              <a:schemeClr val="bg1">
                <a:lumMod val="8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433" name="Picture 1"/>
          <p:cNvPicPr>
            <a:picLocks noChangeAspect="1" noChangeArrowheads="1"/>
          </p:cNvPicPr>
          <p:nvPr/>
        </p:nvPicPr>
        <p:blipFill>
          <a:blip r:embed="rId2" cstate="print"/>
          <a:srcRect l="9828"/>
          <a:stretch>
            <a:fillRect/>
          </a:stretch>
        </p:blipFill>
        <p:spPr bwMode="auto">
          <a:xfrm>
            <a:off x="0" y="921079"/>
            <a:ext cx="6857999" cy="3960000"/>
          </a:xfrm>
          <a:prstGeom prst="rect">
            <a:avLst/>
          </a:prstGeom>
          <a:ln>
            <a:noFill/>
          </a:ln>
          <a:effectLst>
            <a:outerShdw blurRad="190500" algn="tl" rotWithShape="0">
              <a:srgbClr val="000000">
                <a:alpha val="70000"/>
              </a:srgbClr>
            </a:outerShdw>
          </a:effectLst>
        </p:spPr>
      </p:pic>
      <p:sp>
        <p:nvSpPr>
          <p:cNvPr id="3" name="직사각형 2"/>
          <p:cNvSpPr/>
          <p:nvPr/>
        </p:nvSpPr>
        <p:spPr>
          <a:xfrm>
            <a:off x="476672" y="187210"/>
            <a:ext cx="4155305" cy="400110"/>
          </a:xfrm>
          <a:prstGeom prst="rect">
            <a:avLst/>
          </a:prstGeom>
        </p:spPr>
        <p:txBody>
          <a:bodyPr wrap="none">
            <a:spAutoFit/>
          </a:bodyPr>
          <a:lstStyle/>
          <a:p>
            <a:pPr>
              <a:spcBef>
                <a:spcPct val="0"/>
              </a:spcBef>
              <a:defRPr/>
            </a:pPr>
            <a:r>
              <a:rPr lang="en-US" altLang="zh-CN" sz="2000" b="1" dirty="0">
                <a:ea typeface="FangSong" pitchFamily="49" charset="-122"/>
              </a:rPr>
              <a:t>SMILE</a:t>
            </a:r>
            <a:r>
              <a:rPr lang="zh-CN" altLang="en-US" sz="2000" b="1" dirty="0">
                <a:latin typeface="FangSong" pitchFamily="49" charset="-122"/>
                <a:ea typeface="FangSong" pitchFamily="49" charset="-122"/>
              </a:rPr>
              <a:t>整形外</a:t>
            </a:r>
            <a:r>
              <a:rPr lang="zh-CN" altLang="en-US" sz="2000" b="1" dirty="0" smtClean="0">
                <a:latin typeface="FangSong" pitchFamily="49" charset="-122"/>
                <a:ea typeface="FangSong" pitchFamily="49" charset="-122"/>
              </a:rPr>
              <a:t>科 郑</a:t>
            </a:r>
            <a:r>
              <a:rPr lang="zh-CN" altLang="en-US" sz="2000" b="1" dirty="0">
                <a:latin typeface="FangSong" pitchFamily="49" charset="-122"/>
                <a:ea typeface="FangSong" pitchFamily="49" charset="-122"/>
              </a:rPr>
              <a:t>宇</a:t>
            </a:r>
            <a:r>
              <a:rPr lang="zh-CN" altLang="en-US" sz="2000" b="1" dirty="0" smtClean="0">
                <a:latin typeface="FangSong" pitchFamily="49" charset="-122"/>
                <a:ea typeface="FangSong" pitchFamily="49" charset="-122"/>
              </a:rPr>
              <a:t>哲 院</a:t>
            </a:r>
            <a:r>
              <a:rPr lang="zh-CN" altLang="en-US" sz="2000" b="1" dirty="0">
                <a:latin typeface="FangSong" pitchFamily="49" charset="-122"/>
                <a:ea typeface="FangSong" pitchFamily="49" charset="-122"/>
              </a:rPr>
              <a:t>长 简</a:t>
            </a:r>
            <a:r>
              <a:rPr lang="zh-CN" altLang="en-US" sz="2000" b="1" dirty="0" smtClean="0">
                <a:latin typeface="FangSong" pitchFamily="49" charset="-122"/>
                <a:ea typeface="FangSong" pitchFamily="49" charset="-122"/>
              </a:rPr>
              <a:t>历</a:t>
            </a:r>
          </a:p>
        </p:txBody>
      </p:sp>
      <p:sp>
        <p:nvSpPr>
          <p:cNvPr id="6" name="직사각형 5"/>
          <p:cNvSpPr/>
          <p:nvPr/>
        </p:nvSpPr>
        <p:spPr>
          <a:xfrm>
            <a:off x="3140968" y="1110094"/>
            <a:ext cx="3600400" cy="3677930"/>
          </a:xfrm>
          <a:prstGeom prst="rect">
            <a:avLst/>
          </a:prstGeom>
          <a:solidFill>
            <a:srgbClr val="000000">
              <a:alpha val="69804"/>
            </a:srgbClr>
          </a:solidFill>
          <a:effectLst>
            <a:softEdge rad="31750"/>
          </a:effectLst>
        </p:spPr>
        <p:txBody>
          <a:bodyPr wrap="square">
            <a:spAutoFit/>
          </a:bodyPr>
          <a:lstStyle/>
          <a:p>
            <a:pPr>
              <a:defRPr/>
            </a:pPr>
            <a:endParaRPr lang="en-US" altLang="ko-KR" sz="1400" b="1" dirty="0" smtClean="0">
              <a:ln w="3175">
                <a:noFill/>
              </a:ln>
              <a:solidFill>
                <a:schemeClr val="bg1">
                  <a:lumMod val="85000"/>
                </a:schemeClr>
              </a:solidFill>
              <a:latin typeface="HY그래픽" pitchFamily="18" charset="-127"/>
              <a:ea typeface="HY그래픽" pitchFamily="18" charset="-127"/>
            </a:endParaRPr>
          </a:p>
          <a:p>
            <a:pPr>
              <a:defRPr/>
            </a:pPr>
            <a:r>
              <a:rPr lang="en-US" altLang="ko-KR" sz="1400" b="1" dirty="0" smtClean="0">
                <a:ln w="3175">
                  <a:noFill/>
                </a:ln>
                <a:solidFill>
                  <a:schemeClr val="bg1">
                    <a:lumMod val="85000"/>
                  </a:schemeClr>
                </a:solidFill>
                <a:latin typeface="HY그래픽" pitchFamily="18" charset="-127"/>
                <a:ea typeface="HY그래픽" pitchFamily="18" charset="-127"/>
              </a:rPr>
              <a:t>“</a:t>
            </a:r>
            <a:r>
              <a:rPr lang="zh-CN" altLang="en-US" sz="1400" b="1" dirty="0" smtClean="0">
                <a:ln w="3175">
                  <a:noFill/>
                </a:ln>
                <a:solidFill>
                  <a:schemeClr val="bg1"/>
                </a:solidFill>
                <a:latin typeface="FangSong" pitchFamily="49" charset="-122"/>
                <a:ea typeface="FangSong" pitchFamily="49" charset="-122"/>
              </a:rPr>
              <a:t>您好。</a:t>
            </a:r>
            <a:endParaRPr lang="en-US" altLang="zh-CN" sz="1400" b="1" dirty="0" smtClean="0">
              <a:ln w="3175">
                <a:noFill/>
              </a:ln>
              <a:solidFill>
                <a:schemeClr val="bg1"/>
              </a:solidFill>
              <a:latin typeface="FangSong" pitchFamily="49" charset="-122"/>
              <a:ea typeface="FangSong" pitchFamily="49" charset="-122"/>
            </a:endParaRPr>
          </a:p>
          <a:p>
            <a:pPr>
              <a:defRPr/>
            </a:pPr>
            <a:r>
              <a:rPr lang="en-US" altLang="zh-CN" sz="1400" b="1" dirty="0" smtClean="0">
                <a:ln w="3175">
                  <a:noFill/>
                </a:ln>
                <a:solidFill>
                  <a:schemeClr val="bg1"/>
                </a:solidFill>
                <a:latin typeface="FangSong" pitchFamily="49" charset="-122"/>
                <a:ea typeface="FangSong" pitchFamily="49" charset="-122"/>
              </a:rPr>
              <a:t>    </a:t>
            </a:r>
            <a:r>
              <a:rPr lang="zh-CN" altLang="en-US" sz="1400" b="1" dirty="0" smtClean="0">
                <a:ln w="3175">
                  <a:noFill/>
                </a:ln>
                <a:solidFill>
                  <a:schemeClr val="bg1"/>
                </a:solidFill>
                <a:latin typeface="FangSong" pitchFamily="49" charset="-122"/>
                <a:ea typeface="FangSong" pitchFamily="49" charset="-122"/>
              </a:rPr>
              <a:t>我是</a:t>
            </a:r>
            <a:r>
              <a:rPr lang="en-US" altLang="zh-CN" sz="1400" b="1" dirty="0" smtClean="0">
                <a:ln w="3175">
                  <a:noFill/>
                </a:ln>
                <a:solidFill>
                  <a:schemeClr val="bg1"/>
                </a:solidFill>
                <a:latin typeface="FangSong" pitchFamily="49" charset="-122"/>
                <a:ea typeface="FangSong" pitchFamily="49" charset="-122"/>
              </a:rPr>
              <a:t>Smile</a:t>
            </a:r>
            <a:r>
              <a:rPr lang="zh-CN" altLang="en-US" sz="1400" b="1" dirty="0" smtClean="0">
                <a:ln w="3175">
                  <a:noFill/>
                </a:ln>
                <a:solidFill>
                  <a:schemeClr val="bg1"/>
                </a:solidFill>
                <a:latin typeface="FangSong" pitchFamily="49" charset="-122"/>
                <a:ea typeface="FangSong" pitchFamily="49" charset="-122"/>
              </a:rPr>
              <a:t>整形医院 代表院长 </a:t>
            </a:r>
            <a:endParaRPr lang="en-US" altLang="zh-CN" sz="1400" b="1" dirty="0" smtClean="0">
              <a:ln w="3175">
                <a:noFill/>
              </a:ln>
              <a:solidFill>
                <a:schemeClr val="bg1"/>
              </a:solidFill>
              <a:latin typeface="FangSong" pitchFamily="49" charset="-122"/>
              <a:ea typeface="FangSong" pitchFamily="49" charset="-122"/>
            </a:endParaRPr>
          </a:p>
          <a:p>
            <a:pPr>
              <a:defRPr/>
            </a:pPr>
            <a:r>
              <a:rPr lang="en-US" altLang="zh-CN" sz="1400" b="1" dirty="0" smtClean="0">
                <a:ln w="3175">
                  <a:noFill/>
                </a:ln>
                <a:solidFill>
                  <a:schemeClr val="bg1"/>
                </a:solidFill>
                <a:latin typeface="FangSong" pitchFamily="49" charset="-122"/>
                <a:ea typeface="FangSong" pitchFamily="49" charset="-122"/>
              </a:rPr>
              <a:t>      </a:t>
            </a:r>
            <a:r>
              <a:rPr lang="zh-CN" altLang="en-US" sz="2500" b="1" dirty="0" smtClean="0">
                <a:ln w="3175">
                  <a:noFill/>
                </a:ln>
                <a:solidFill>
                  <a:schemeClr val="bg1"/>
                </a:solidFill>
                <a:latin typeface="FangSong" pitchFamily="49" charset="-122"/>
                <a:ea typeface="FangSong" pitchFamily="49" charset="-122"/>
              </a:rPr>
              <a:t>郑宇哲</a:t>
            </a:r>
            <a:r>
              <a:rPr lang="zh-CN" altLang="en-US" sz="1400" b="1" dirty="0" smtClean="0">
                <a:ln w="3175">
                  <a:noFill/>
                </a:ln>
                <a:solidFill>
                  <a:schemeClr val="bg1"/>
                </a:solidFill>
                <a:latin typeface="FangSong" pitchFamily="49" charset="-122"/>
                <a:ea typeface="FangSong" pitchFamily="49" charset="-122"/>
              </a:rPr>
              <a:t>。</a:t>
            </a:r>
            <a:r>
              <a:rPr lang="en-US" altLang="ko-KR" sz="1400" b="1" dirty="0" smtClean="0">
                <a:ln w="3175">
                  <a:noFill/>
                </a:ln>
                <a:solidFill>
                  <a:schemeClr val="bg1">
                    <a:lumMod val="85000"/>
                  </a:schemeClr>
                </a:solidFill>
                <a:latin typeface="HY그래픽" pitchFamily="18" charset="-127"/>
                <a:ea typeface="HY그래픽" pitchFamily="18" charset="-127"/>
              </a:rPr>
              <a:t>”</a:t>
            </a:r>
          </a:p>
          <a:p>
            <a:pPr>
              <a:defRPr/>
            </a:pPr>
            <a:endParaRPr lang="en-US" altLang="ko-KR" sz="1100" dirty="0" smtClean="0">
              <a:ln w="3175">
                <a:noFill/>
              </a:ln>
              <a:solidFill>
                <a:schemeClr val="bg1">
                  <a:lumMod val="85000"/>
                </a:schemeClr>
              </a:solidFill>
              <a:latin typeface="HY그래픽" pitchFamily="18" charset="-127"/>
              <a:ea typeface="HY그래픽" pitchFamily="18" charset="-127"/>
            </a:endParaRPr>
          </a:p>
          <a:p>
            <a:pPr>
              <a:defRPr/>
            </a:pPr>
            <a:endParaRPr lang="en-US" altLang="ko-KR" sz="1100" dirty="0" smtClean="0">
              <a:ln w="3175">
                <a:noFill/>
              </a:ln>
              <a:solidFill>
                <a:schemeClr val="bg1">
                  <a:lumMod val="85000"/>
                </a:schemeClr>
              </a:solidFill>
              <a:latin typeface="HY그래픽" pitchFamily="18" charset="-127"/>
              <a:ea typeface="HY그래픽" pitchFamily="18" charset="-127"/>
            </a:endParaRPr>
          </a:p>
          <a:p>
            <a:pPr fontAlgn="auto">
              <a:spcAft>
                <a:spcPts val="0"/>
              </a:spcAft>
              <a:buFont typeface="Arial" pitchFamily="34" charset="0"/>
              <a:buNone/>
              <a:defRPr/>
            </a:pPr>
            <a:r>
              <a:rPr lang="zh-CN" altLang="en-US" sz="1200" dirty="0">
                <a:solidFill>
                  <a:schemeClr val="bg1">
                    <a:lumMod val="85000"/>
                  </a:schemeClr>
                </a:solidFill>
                <a:latin typeface="FangSong" pitchFamily="49" charset="-122"/>
                <a:ea typeface="FangSong" pitchFamily="49" charset="-122"/>
              </a:rPr>
              <a:t>整形 并不是说将外表变美丽的一种治疗，而是将内在美一并挖掘，现代人可以享受的一种最大优惠。每年都有数不尽的外国患者到韩国来做整形，但是在选择医院方面 后悔的情况不是一次俩次的。</a:t>
            </a:r>
            <a:endParaRPr lang="en-US" altLang="zh-CN" sz="1200" dirty="0">
              <a:solidFill>
                <a:schemeClr val="bg1">
                  <a:lumMod val="85000"/>
                </a:schemeClr>
              </a:solidFill>
              <a:latin typeface="FangSong" pitchFamily="49" charset="-122"/>
              <a:ea typeface="FangSong" pitchFamily="49" charset="-122"/>
            </a:endParaRPr>
          </a:p>
          <a:p>
            <a:pPr fontAlgn="auto">
              <a:spcAft>
                <a:spcPts val="0"/>
              </a:spcAft>
              <a:buFont typeface="Arial" pitchFamily="34" charset="0"/>
              <a:buNone/>
              <a:defRPr/>
            </a:pPr>
            <a:r>
              <a:rPr lang="zh-CN" altLang="en-US" sz="1200" dirty="0" smtClean="0">
                <a:solidFill>
                  <a:schemeClr val="bg1">
                    <a:lumMod val="85000"/>
                  </a:schemeClr>
                </a:solidFill>
                <a:latin typeface="FangSong" pitchFamily="49" charset="-122"/>
                <a:ea typeface="FangSong" pitchFamily="49" charset="-122"/>
              </a:rPr>
              <a:t>火</a:t>
            </a:r>
            <a:r>
              <a:rPr lang="zh-CN" altLang="en-US" sz="1200" dirty="0">
                <a:solidFill>
                  <a:schemeClr val="bg1">
                    <a:lumMod val="85000"/>
                  </a:schemeClr>
                </a:solidFill>
                <a:latin typeface="FangSong" pitchFamily="49" charset="-122"/>
                <a:ea typeface="FangSong" pitchFamily="49" charset="-122"/>
              </a:rPr>
              <a:t>爆的韩流风使致韩国因为整形行业得到了最大的自信，但是因为是外国患者，所以虚假广告和不足的情报导致再手术的疼痛。带着苦恼找来医院的患者很多。 </a:t>
            </a:r>
            <a:endParaRPr lang="en-US" altLang="zh-CN" sz="1200" dirty="0">
              <a:solidFill>
                <a:schemeClr val="bg1">
                  <a:lumMod val="85000"/>
                </a:schemeClr>
              </a:solidFill>
              <a:latin typeface="FangSong" pitchFamily="49" charset="-122"/>
              <a:ea typeface="FangSong" pitchFamily="49" charset="-122"/>
            </a:endParaRPr>
          </a:p>
          <a:p>
            <a:pPr fontAlgn="auto">
              <a:spcAft>
                <a:spcPts val="0"/>
              </a:spcAft>
              <a:buFont typeface="Arial" pitchFamily="34" charset="0"/>
              <a:buNone/>
              <a:defRPr/>
            </a:pPr>
            <a:r>
              <a:rPr lang="zh-CN" altLang="en-US" sz="1200" dirty="0" smtClean="0">
                <a:solidFill>
                  <a:schemeClr val="bg1">
                    <a:lumMod val="85000"/>
                  </a:schemeClr>
                </a:solidFill>
                <a:latin typeface="FangSong" pitchFamily="49" charset="-122"/>
                <a:ea typeface="FangSong" pitchFamily="49" charset="-122"/>
              </a:rPr>
              <a:t>我</a:t>
            </a:r>
            <a:r>
              <a:rPr lang="zh-CN" altLang="en-US" sz="1200" dirty="0">
                <a:solidFill>
                  <a:schemeClr val="bg1">
                    <a:lumMod val="85000"/>
                  </a:schemeClr>
                </a:solidFill>
                <a:latin typeface="FangSong" pitchFamily="49" charset="-122"/>
                <a:ea typeface="FangSong" pitchFamily="49" charset="-122"/>
              </a:rPr>
              <a:t>们</a:t>
            </a:r>
            <a:r>
              <a:rPr lang="en-US" altLang="zh-CN" sz="1200" dirty="0">
                <a:solidFill>
                  <a:schemeClr val="bg1">
                    <a:lumMod val="85000"/>
                  </a:schemeClr>
                </a:solidFill>
                <a:latin typeface="FangSong" pitchFamily="49" charset="-122"/>
                <a:ea typeface="FangSong" pitchFamily="49" charset="-122"/>
              </a:rPr>
              <a:t>smile</a:t>
            </a:r>
            <a:r>
              <a:rPr lang="zh-CN" altLang="en-US" sz="1200" dirty="0">
                <a:solidFill>
                  <a:schemeClr val="bg1">
                    <a:lumMod val="85000"/>
                  </a:schemeClr>
                </a:solidFill>
                <a:latin typeface="FangSong" pitchFamily="49" charset="-122"/>
                <a:ea typeface="FangSong" pitchFamily="49" charset="-122"/>
              </a:rPr>
              <a:t>整形外科对所有的患者都是持着对待亲人的态度，保证患者的健康和自然美的最大绽放，是我院追求的整形理念。 整形并非是反复多次的，而是要将第一次的整形视为你人生中的最后一次</a:t>
            </a:r>
            <a:r>
              <a:rPr lang="zh-CN" altLang="en-US" sz="1200" dirty="0" smtClean="0">
                <a:solidFill>
                  <a:schemeClr val="bg1">
                    <a:lumMod val="85000"/>
                  </a:schemeClr>
                </a:solidFill>
                <a:latin typeface="FangSong" pitchFamily="49" charset="-122"/>
                <a:ea typeface="FangSong" pitchFamily="49" charset="-122"/>
              </a:rPr>
              <a:t>。</a:t>
            </a:r>
            <a:endParaRPr lang="en-US" altLang="zh-CN" sz="1200" dirty="0">
              <a:solidFill>
                <a:schemeClr val="bg1">
                  <a:lumMod val="85000"/>
                </a:schemeClr>
              </a:solidFill>
              <a:latin typeface="FangSong" pitchFamily="49" charset="-122"/>
              <a:ea typeface="FangSong" pitchFamily="49" charset="-122"/>
            </a:endParaRPr>
          </a:p>
        </p:txBody>
      </p:sp>
      <p:sp>
        <p:nvSpPr>
          <p:cNvPr id="11" name="직사각형 10"/>
          <p:cNvSpPr/>
          <p:nvPr/>
        </p:nvSpPr>
        <p:spPr>
          <a:xfrm>
            <a:off x="260650" y="5025534"/>
            <a:ext cx="1782860" cy="338554"/>
          </a:xfrm>
          <a:prstGeom prst="rect">
            <a:avLst/>
          </a:prstGeom>
        </p:spPr>
        <p:txBody>
          <a:bodyPr wrap="none">
            <a:spAutoFit/>
          </a:bodyPr>
          <a:lstStyle/>
          <a:p>
            <a:r>
              <a:rPr kumimoji="0" lang="en-US" altLang="ko-KR" sz="1600" b="1" dirty="0" smtClean="0">
                <a:latin typeface="HY그래픽" pitchFamily="18" charset="-127"/>
                <a:ea typeface="HY그래픽" pitchFamily="18" charset="-127"/>
              </a:rPr>
              <a:t>[</a:t>
            </a:r>
            <a:r>
              <a:rPr lang="zh-CN" altLang="en-US" sz="1600" b="1" dirty="0" smtClean="0">
                <a:ln w="3175">
                  <a:noFill/>
                </a:ln>
                <a:latin typeface="FangSong" pitchFamily="49" charset="-122"/>
                <a:ea typeface="FangSong" pitchFamily="49" charset="-122"/>
              </a:rPr>
              <a:t>郑</a:t>
            </a:r>
            <a:r>
              <a:rPr lang="zh-CN" altLang="en-US" sz="1600" b="1" dirty="0">
                <a:ln w="3175">
                  <a:noFill/>
                </a:ln>
                <a:latin typeface="FangSong" pitchFamily="49" charset="-122"/>
                <a:ea typeface="FangSong" pitchFamily="49" charset="-122"/>
              </a:rPr>
              <a:t>宇哲</a:t>
            </a:r>
            <a:r>
              <a:rPr lang="zh-CN" altLang="en-US" sz="1600" b="1" dirty="0" smtClean="0">
                <a:latin typeface="FangSong" pitchFamily="49" charset="-122"/>
                <a:ea typeface="FangSong" pitchFamily="49" charset="-122"/>
              </a:rPr>
              <a:t>院长简</a:t>
            </a:r>
            <a:r>
              <a:rPr lang="zh-CN" altLang="en-US" sz="1600" b="1" dirty="0">
                <a:latin typeface="FangSong" pitchFamily="49" charset="-122"/>
                <a:ea typeface="FangSong" pitchFamily="49" charset="-122"/>
              </a:rPr>
              <a:t>历</a:t>
            </a:r>
            <a:r>
              <a:rPr kumimoji="0" lang="en-US" altLang="ko-KR" sz="1600" b="1" dirty="0" smtClean="0">
                <a:latin typeface="HY그래픽" pitchFamily="18" charset="-127"/>
                <a:ea typeface="HY그래픽" pitchFamily="18" charset="-127"/>
              </a:rPr>
              <a:t>]</a:t>
            </a:r>
            <a:endParaRPr kumimoji="0" lang="ko-KR" altLang="en-US" sz="1600" b="1" dirty="0">
              <a:latin typeface="HY그래픽" pitchFamily="18" charset="-127"/>
              <a:ea typeface="HY그래픽" pitchFamily="18" charset="-127"/>
            </a:endParaRP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
        <p:nvSpPr>
          <p:cNvPr id="16" name="직사각형 15"/>
          <p:cNvSpPr/>
          <p:nvPr/>
        </p:nvSpPr>
        <p:spPr>
          <a:xfrm>
            <a:off x="548680" y="5508104"/>
            <a:ext cx="3789040" cy="3416320"/>
          </a:xfrm>
          <a:prstGeom prst="rect">
            <a:avLst/>
          </a:prstGeom>
        </p:spPr>
        <p:txBody>
          <a:bodyPr wrap="square">
            <a:spAutoFit/>
          </a:bodyPr>
          <a:lstStyle/>
          <a:p>
            <a:pPr latinLnBrk="0"/>
            <a:r>
              <a:rPr lang="zh-CN" altLang="en-US" sz="1200" dirty="0">
                <a:latin typeface="FangSong" pitchFamily="49" charset="-122"/>
                <a:ea typeface="FangSong" pitchFamily="49" charset="-122"/>
              </a:rPr>
              <a:t>现</a:t>
            </a:r>
            <a:r>
              <a:rPr lang="en-US" altLang="ko-KR" sz="1200" dirty="0" smtClean="0">
                <a:latin typeface="FangSong" pitchFamily="49" charset="-122"/>
                <a:ea typeface="FangSong" pitchFamily="49" charset="-122"/>
              </a:rPr>
              <a:t>, </a:t>
            </a:r>
            <a:r>
              <a:rPr lang="en-US" altLang="zh-CN" sz="1200" dirty="0" smtClean="0">
                <a:latin typeface="FangSong" pitchFamily="49" charset="-122"/>
                <a:ea typeface="FangSong" pitchFamily="49" charset="-122"/>
              </a:rPr>
              <a:t>smile</a:t>
            </a:r>
            <a:r>
              <a:rPr lang="zh-CN" altLang="en-US" sz="1200" dirty="0" smtClean="0">
                <a:latin typeface="FangSong" pitchFamily="49" charset="-122"/>
                <a:ea typeface="FangSong" pitchFamily="49" charset="-122"/>
              </a:rPr>
              <a:t>整形外科 院长</a:t>
            </a:r>
            <a:endParaRPr lang="en-US" altLang="ko-KR" sz="1200" dirty="0" smtClean="0">
              <a:latin typeface="FangSong" pitchFamily="49" charset="-122"/>
              <a:ea typeface="FangSong" pitchFamily="49" charset="-122"/>
            </a:endParaRPr>
          </a:p>
          <a:p>
            <a:pPr latinLnBrk="0"/>
            <a:r>
              <a:rPr kumimoji="0" lang="zh-CN" altLang="en-US" sz="1200" dirty="0" smtClean="0">
                <a:latin typeface="FangSong" pitchFamily="49" charset="-122"/>
                <a:ea typeface="FangSong" pitchFamily="49" charset="-122"/>
              </a:rPr>
              <a:t>朝鲜大学 医科大毕业</a:t>
            </a:r>
            <a:endParaRPr kumimoji="0" lang="en-US" altLang="ko-KR" sz="1200" dirty="0" smtClean="0">
              <a:latin typeface="FangSong" pitchFamily="49" charset="-122"/>
              <a:ea typeface="FangSong" pitchFamily="49" charset="-122"/>
            </a:endParaRPr>
          </a:p>
          <a:p>
            <a:pPr latinLnBrk="0"/>
            <a:r>
              <a:rPr kumimoji="0" lang="zh-CN" altLang="en-US" sz="1200" dirty="0" smtClean="0">
                <a:latin typeface="FangSong" pitchFamily="49" charset="-122"/>
                <a:ea typeface="FangSong" pitchFamily="49" charset="-122"/>
              </a:rPr>
              <a:t>整形外科 专家</a:t>
            </a:r>
            <a:endParaRPr kumimoji="0" lang="ko-KR" altLang="en-US" sz="1200" dirty="0" smtClean="0">
              <a:latin typeface="FangSong" pitchFamily="49" charset="-122"/>
              <a:ea typeface="맑은 고딕" pitchFamily="50" charset="-127"/>
            </a:endParaRPr>
          </a:p>
          <a:p>
            <a:pPr latinLnBrk="0"/>
            <a:r>
              <a:rPr lang="zh-CN" altLang="en-US" sz="1200" dirty="0" smtClean="0">
                <a:latin typeface="FangSong" pitchFamily="49" charset="-122"/>
                <a:ea typeface="FangSong" pitchFamily="49" charset="-122"/>
              </a:rPr>
              <a:t>大韩整形外科学会 正会员</a:t>
            </a:r>
          </a:p>
          <a:p>
            <a:r>
              <a:rPr lang="zh-CN" altLang="en-US" sz="1200" dirty="0" smtClean="0">
                <a:latin typeface="FangSong" pitchFamily="49" charset="-122"/>
                <a:ea typeface="FangSong" pitchFamily="49" charset="-122"/>
              </a:rPr>
              <a:t>大韩美容整形外科 正会员</a:t>
            </a:r>
          </a:p>
          <a:p>
            <a:r>
              <a:rPr lang="zh-CN" altLang="en-US" sz="1200" dirty="0" smtClean="0">
                <a:latin typeface="FangSong" pitchFamily="49" charset="-122"/>
                <a:ea typeface="FangSong" pitchFamily="49" charset="-122"/>
              </a:rPr>
              <a:t>整形外科 开源医协会 正会员</a:t>
            </a:r>
          </a:p>
          <a:p>
            <a:r>
              <a:rPr lang="zh-CN" altLang="en-US" sz="1200" dirty="0" smtClean="0">
                <a:latin typeface="FangSong" pitchFamily="49" charset="-122"/>
                <a:ea typeface="FangSong" pitchFamily="49" charset="-122"/>
              </a:rPr>
              <a:t>东洋美容整形外科学会 正会员</a:t>
            </a:r>
          </a:p>
          <a:p>
            <a:r>
              <a:rPr lang="zh-CN" altLang="en-US" sz="1200" dirty="0" smtClean="0">
                <a:latin typeface="FangSong" pitchFamily="49" charset="-122"/>
                <a:ea typeface="FangSong" pitchFamily="49" charset="-122"/>
              </a:rPr>
              <a:t>国际美容整形外科学会 正会员</a:t>
            </a:r>
          </a:p>
          <a:p>
            <a:r>
              <a:rPr lang="zh-CN" altLang="en-US" sz="1200" dirty="0" smtClean="0">
                <a:latin typeface="FangSong" pitchFamily="49" charset="-122"/>
                <a:ea typeface="FangSong" pitchFamily="49" charset="-122"/>
              </a:rPr>
              <a:t>大韩头盖颜面学会 正会员</a:t>
            </a:r>
          </a:p>
          <a:p>
            <a:r>
              <a:rPr lang="en-US" altLang="zh-CN" sz="1200" dirty="0" smtClean="0">
                <a:latin typeface="FangSong" pitchFamily="49" charset="-122"/>
                <a:ea typeface="FangSong" pitchFamily="49" charset="-122"/>
              </a:rPr>
              <a:t>2010</a:t>
            </a:r>
            <a:r>
              <a:rPr lang="zh-CN" altLang="en-US" sz="1200" dirty="0" smtClean="0">
                <a:latin typeface="FangSong" pitchFamily="49" charset="-122"/>
                <a:ea typeface="FangSong" pitchFamily="49" charset="-122"/>
              </a:rPr>
              <a:t>年度 韩国小姐 审核委员长</a:t>
            </a:r>
          </a:p>
          <a:p>
            <a:r>
              <a:rPr lang="en-US" altLang="zh-CN" sz="1200" dirty="0" smtClean="0">
                <a:latin typeface="FangSong" pitchFamily="49" charset="-122"/>
                <a:ea typeface="FangSong" pitchFamily="49" charset="-122"/>
              </a:rPr>
              <a:t>2011</a:t>
            </a:r>
            <a:r>
              <a:rPr lang="zh-CN" altLang="en-US" sz="1200" dirty="0" smtClean="0">
                <a:latin typeface="FangSong" pitchFamily="49" charset="-122"/>
                <a:ea typeface="FangSong" pitchFamily="49" charset="-122"/>
              </a:rPr>
              <a:t>年度 韩国小姐 审核委员长</a:t>
            </a:r>
          </a:p>
          <a:p>
            <a:r>
              <a:rPr lang="en-US" altLang="zh-CN" sz="1200" dirty="0" smtClean="0">
                <a:latin typeface="FangSong" pitchFamily="49" charset="-122"/>
                <a:ea typeface="FangSong" pitchFamily="49" charset="-122"/>
              </a:rPr>
              <a:t>2011</a:t>
            </a:r>
            <a:r>
              <a:rPr lang="zh-CN" altLang="en-US" sz="1200" dirty="0" smtClean="0">
                <a:latin typeface="FangSong" pitchFamily="49" charset="-122"/>
                <a:ea typeface="FangSong" pitchFamily="49" charset="-122"/>
              </a:rPr>
              <a:t>年度 洲际小姐 审核委员长</a:t>
            </a:r>
          </a:p>
          <a:p>
            <a:r>
              <a:rPr lang="en-US" altLang="zh-CN" sz="1200" dirty="0" smtClean="0">
                <a:latin typeface="FangSong" pitchFamily="49" charset="-122"/>
                <a:ea typeface="FangSong" pitchFamily="49" charset="-122"/>
              </a:rPr>
              <a:t>2012</a:t>
            </a:r>
            <a:r>
              <a:rPr lang="zh-CN" altLang="en-US" sz="1200" dirty="0" smtClean="0">
                <a:latin typeface="FangSong" pitchFamily="49" charset="-122"/>
                <a:ea typeface="FangSong" pitchFamily="49" charset="-122"/>
              </a:rPr>
              <a:t>年度 洲际小姐 审核委员长</a:t>
            </a:r>
          </a:p>
          <a:p>
            <a:pPr latinLnBrk="0"/>
            <a:r>
              <a:rPr lang="zh-CN" altLang="en-US" sz="1200" dirty="0" smtClean="0">
                <a:latin typeface="FangSong" pitchFamily="49" charset="-122"/>
                <a:ea typeface="FangSong" pitchFamily="49" charset="-122"/>
              </a:rPr>
              <a:t>大韩民国</a:t>
            </a:r>
            <a:r>
              <a:rPr lang="ko-KR" altLang="en-US" sz="1200" dirty="0" smtClean="0">
                <a:latin typeface="FangSong" pitchFamily="49" charset="-122"/>
                <a:ea typeface="맑은 고딕" pitchFamily="50" charset="-127"/>
              </a:rPr>
              <a:t> </a:t>
            </a:r>
            <a:r>
              <a:rPr lang="zh-CN" altLang="en-US" sz="1200" dirty="0" smtClean="0">
                <a:latin typeface="FangSong" pitchFamily="49" charset="-122"/>
                <a:ea typeface="FangSong" pitchFamily="49" charset="-122"/>
              </a:rPr>
              <a:t>地方</a:t>
            </a:r>
            <a:r>
              <a:rPr lang="en-US" altLang="ko-KR" sz="1200" dirty="0" smtClean="0">
                <a:latin typeface="FangSong" pitchFamily="49" charset="-122"/>
                <a:ea typeface="FangSong" pitchFamily="49" charset="-122"/>
              </a:rPr>
              <a:t>3</a:t>
            </a:r>
            <a:r>
              <a:rPr lang="zh-CN" altLang="en-US" sz="1200" dirty="0" smtClean="0">
                <a:latin typeface="FangSong" pitchFamily="49" charset="-122"/>
                <a:ea typeface="FangSong" pitchFamily="49" charset="-122"/>
              </a:rPr>
              <a:t>大</a:t>
            </a:r>
            <a:r>
              <a:rPr lang="ko-KR" altLang="en-US" sz="1200" dirty="0" smtClean="0">
                <a:latin typeface="FangSong" pitchFamily="49" charset="-122"/>
                <a:ea typeface="맑은 고딕" pitchFamily="50" charset="-127"/>
              </a:rPr>
              <a:t> </a:t>
            </a:r>
            <a:r>
              <a:rPr lang="en-US" altLang="ko-KR" sz="1200" dirty="0" smtClean="0">
                <a:latin typeface="FangSong" pitchFamily="49" charset="-122"/>
                <a:ea typeface="FangSong" pitchFamily="49" charset="-122"/>
              </a:rPr>
              <a:t>KBS,SBS,MBC TV</a:t>
            </a:r>
            <a:r>
              <a:rPr lang="zh-CN" altLang="en-US" sz="1200" dirty="0" smtClean="0">
                <a:latin typeface="FangSong" pitchFamily="49" charset="-122"/>
                <a:ea typeface="FangSong" pitchFamily="49" charset="-122"/>
              </a:rPr>
              <a:t>多次出演</a:t>
            </a:r>
            <a:endParaRPr lang="en-US" altLang="ko-KR" sz="1200" dirty="0" smtClean="0">
              <a:latin typeface="FangSong" pitchFamily="49" charset="-122"/>
              <a:ea typeface="FangSong" pitchFamily="49" charset="-122"/>
            </a:endParaRPr>
          </a:p>
          <a:p>
            <a:pPr latinLnBrk="0"/>
            <a:r>
              <a:rPr lang="en-US" altLang="ko-KR" sz="1200" dirty="0" smtClean="0">
                <a:latin typeface="FangSong" pitchFamily="49" charset="-122"/>
                <a:ea typeface="FangSong" pitchFamily="49" charset="-122"/>
              </a:rPr>
              <a:t>2010</a:t>
            </a:r>
            <a:r>
              <a:rPr lang="zh-CN" altLang="en-US" sz="1200" dirty="0" smtClean="0">
                <a:latin typeface="FangSong" pitchFamily="49" charset="-122"/>
                <a:ea typeface="FangSong" pitchFamily="49" charset="-122"/>
              </a:rPr>
              <a:t>年度 </a:t>
            </a:r>
            <a:r>
              <a:rPr lang="en-US" altLang="zh-CN" sz="1200" dirty="0" smtClean="0">
                <a:latin typeface="FangSong" pitchFamily="49" charset="-122"/>
                <a:ea typeface="FangSong" pitchFamily="49" charset="-122"/>
              </a:rPr>
              <a:t>smile</a:t>
            </a:r>
            <a:r>
              <a:rPr lang="zh-CN" altLang="en-US" sz="1200" dirty="0" smtClean="0">
                <a:latin typeface="FangSong" pitchFamily="49" charset="-122"/>
                <a:ea typeface="FangSong" pitchFamily="49" charset="-122"/>
              </a:rPr>
              <a:t>整形外科 中国医疗队访问 手术参观</a:t>
            </a:r>
            <a:endParaRPr lang="en-US" altLang="ko-KR" sz="1200" dirty="0" smtClean="0">
              <a:latin typeface="FangSong" pitchFamily="49" charset="-122"/>
              <a:ea typeface="FangSong" pitchFamily="49" charset="-122"/>
            </a:endParaRPr>
          </a:p>
          <a:p>
            <a:pPr latinLnBrk="0"/>
            <a:r>
              <a:rPr lang="en-US" altLang="ko-KR" sz="1200" dirty="0" smtClean="0">
                <a:latin typeface="FangSong" pitchFamily="49" charset="-122"/>
                <a:ea typeface="FangSong" pitchFamily="49" charset="-122"/>
              </a:rPr>
              <a:t>2010</a:t>
            </a:r>
            <a:r>
              <a:rPr lang="zh-CN" altLang="en-US" sz="1200" dirty="0" smtClean="0">
                <a:latin typeface="FangSong" pitchFamily="49" charset="-122"/>
                <a:ea typeface="FangSong" pitchFamily="49" charset="-122"/>
              </a:rPr>
              <a:t>年</a:t>
            </a:r>
            <a:r>
              <a:rPr lang="ko-KR" altLang="en-US" sz="1200" dirty="0" smtClean="0">
                <a:latin typeface="FangSong" pitchFamily="49" charset="-122"/>
                <a:ea typeface="맑은 고딕" pitchFamily="50" charset="-127"/>
              </a:rPr>
              <a:t> </a:t>
            </a:r>
            <a:r>
              <a:rPr lang="zh-CN" altLang="en-US" sz="1200" dirty="0" smtClean="0">
                <a:latin typeface="FangSong" pitchFamily="49" charset="-122"/>
                <a:ea typeface="FangSong" pitchFamily="49" charset="-122"/>
              </a:rPr>
              <a:t>中国 徐州美莱美容医院 开院式仪式 邀请</a:t>
            </a:r>
            <a:endParaRPr lang="en-US" altLang="ko-KR" sz="1200" dirty="0" smtClean="0">
              <a:latin typeface="FangSong" pitchFamily="49" charset="-122"/>
              <a:ea typeface="FangSong" pitchFamily="49" charset="-122"/>
            </a:endParaRPr>
          </a:p>
          <a:p>
            <a:pPr latinLnBrk="0"/>
            <a:r>
              <a:rPr lang="en-US" altLang="ko-KR" sz="1200" dirty="0" smtClean="0">
                <a:latin typeface="FangSong" pitchFamily="49" charset="-122"/>
                <a:ea typeface="FangSong" pitchFamily="49" charset="-122"/>
              </a:rPr>
              <a:t>2010</a:t>
            </a:r>
            <a:r>
              <a:rPr lang="zh-CN" altLang="en-US" sz="1200" dirty="0" smtClean="0">
                <a:latin typeface="FangSong" pitchFamily="49" charset="-122"/>
                <a:ea typeface="FangSong" pitchFamily="49" charset="-122"/>
              </a:rPr>
              <a:t>年 中国 春天整形医院 开院仪式 邀请</a:t>
            </a:r>
            <a:endParaRPr lang="en-US" altLang="zh-CN" sz="1200" dirty="0" smtClean="0">
              <a:latin typeface="FangSong" pitchFamily="49" charset="-122"/>
              <a:ea typeface="FangSong" pitchFamily="49" charset="-122"/>
            </a:endParaRPr>
          </a:p>
          <a:p>
            <a:pPr latinLnBrk="0"/>
            <a:r>
              <a:rPr lang="en-US" altLang="ko-KR" sz="1200" dirty="0" smtClean="0">
                <a:latin typeface="FangSong" pitchFamily="49" charset="-122"/>
                <a:ea typeface="FangSong" pitchFamily="49" charset="-122"/>
              </a:rPr>
              <a:t>2010</a:t>
            </a:r>
            <a:r>
              <a:rPr lang="zh-CN" altLang="en-US" sz="1200" dirty="0" smtClean="0">
                <a:latin typeface="FangSong" pitchFamily="49" charset="-122"/>
                <a:ea typeface="FangSong" pitchFamily="49" charset="-122"/>
              </a:rPr>
              <a:t>年 参加韩国首尔旅行说明会（医疗观光部）</a:t>
            </a:r>
            <a:endParaRPr lang="en-US" altLang="ko-KR" sz="1200" dirty="0" smtClean="0">
              <a:latin typeface="FangSong" pitchFamily="49" charset="-122"/>
              <a:ea typeface="FangSong" pitchFamily="49" charset="-122"/>
            </a:endParaRPr>
          </a:p>
        </p:txBody>
      </p:sp>
      <p:sp>
        <p:nvSpPr>
          <p:cNvPr id="18" name="TextBox 17"/>
          <p:cNvSpPr txBox="1"/>
          <p:nvPr/>
        </p:nvSpPr>
        <p:spPr>
          <a:xfrm>
            <a:off x="2144499" y="561038"/>
            <a:ext cx="4713501" cy="276999"/>
          </a:xfrm>
          <a:prstGeom prst="rect">
            <a:avLst/>
          </a:prstGeom>
          <a:noFill/>
        </p:spPr>
        <p:txBody>
          <a:bodyPr wrap="square" rtlCol="0">
            <a:spAutoFit/>
          </a:bodyPr>
          <a:lstStyle/>
          <a:p>
            <a:pPr algn="r"/>
            <a:r>
              <a:rPr lang="en-US" altLang="ko-KR" sz="1200" b="1" dirty="0" smtClean="0">
                <a:latin typeface="HY그래픽" pitchFamily="18" charset="-127"/>
                <a:ea typeface="HY그래픽" pitchFamily="18" charset="-127"/>
              </a:rPr>
              <a:t>“</a:t>
            </a:r>
            <a:r>
              <a:rPr lang="zh-CN" altLang="en-US" sz="1200" b="1" dirty="0" smtClean="0">
                <a:latin typeface="FangSong" pitchFamily="49" charset="-122"/>
                <a:ea typeface="FangSong" pitchFamily="49" charset="-122"/>
              </a:rPr>
              <a:t>整</a:t>
            </a:r>
            <a:r>
              <a:rPr lang="zh-CN" altLang="en-US" sz="1200" b="1" dirty="0">
                <a:latin typeface="FangSong" pitchFamily="49" charset="-122"/>
                <a:ea typeface="FangSong" pitchFamily="49" charset="-122"/>
              </a:rPr>
              <a:t>形外科 专业的</a:t>
            </a:r>
            <a:r>
              <a:rPr lang="en-US" altLang="ko-KR" sz="1200" b="1" dirty="0">
                <a:latin typeface="FangSong" pitchFamily="49" charset="-122"/>
                <a:ea typeface="FangSong" pitchFamily="49" charset="-122"/>
              </a:rPr>
              <a:t>, </a:t>
            </a:r>
            <a:r>
              <a:rPr lang="zh-CN" altLang="en-US" sz="1200" b="1" dirty="0">
                <a:latin typeface="FangSong" pitchFamily="49" charset="-122"/>
                <a:ea typeface="FangSong" pitchFamily="49" charset="-122"/>
              </a:rPr>
              <a:t>郑宇哲院长 用独特的手术方法得到认</a:t>
            </a:r>
            <a:r>
              <a:rPr lang="zh-CN" altLang="en-US" sz="1200" b="1" dirty="0" smtClean="0">
                <a:latin typeface="FangSong" pitchFamily="49" charset="-122"/>
                <a:ea typeface="FangSong" pitchFamily="49" charset="-122"/>
              </a:rPr>
              <a:t>证</a:t>
            </a:r>
            <a:r>
              <a:rPr lang="en-US" altLang="ko-KR" sz="1200" b="1" dirty="0" smtClean="0">
                <a:latin typeface="HY그래픽" pitchFamily="18" charset="-127"/>
                <a:ea typeface="HY그래픽" pitchFamily="18" charset="-127"/>
              </a:rPr>
              <a:t>”</a:t>
            </a:r>
            <a:endParaRPr lang="ko-KR" altLang="en-US" sz="1200" b="1" dirty="0">
              <a:latin typeface="HY그래픽" pitchFamily="18" charset="-127"/>
              <a:ea typeface="HY그래픽" pitchFamily="18" charset="-127"/>
            </a:endParaRPr>
          </a:p>
        </p:txBody>
      </p:sp>
    </p:spTree>
    <p:extLst>
      <p:ext uri="{BB962C8B-B14F-4D97-AF65-F5344CB8AC3E}">
        <p14:creationId xmlns:p14="http://schemas.microsoft.com/office/powerpoint/2010/main" val="161100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406800" y="5414400"/>
            <a:ext cx="6120000" cy="3600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15"/>
          <p:cNvSpPr>
            <a:spLocks noChangeArrowheads="1"/>
          </p:cNvSpPr>
          <p:nvPr/>
        </p:nvSpPr>
        <p:spPr bwMode="auto">
          <a:xfrm>
            <a:off x="550816" y="5436096"/>
            <a:ext cx="5830512" cy="3524042"/>
          </a:xfrm>
          <a:prstGeom prst="rect">
            <a:avLst/>
          </a:prstGeom>
          <a:noFill/>
          <a:ln w="9525">
            <a:noFill/>
            <a:miter lim="800000"/>
            <a:headEnd/>
            <a:tailEnd/>
          </a:ln>
        </p:spPr>
        <p:txBody>
          <a:bodyPr wrap="square">
            <a:spAutoFit/>
          </a:bodyPr>
          <a:lstStyle/>
          <a:p>
            <a:pPr latinLnBrk="0">
              <a:lnSpc>
                <a:spcPct val="150000"/>
              </a:lnSpc>
              <a:spcBef>
                <a:spcPts val="300"/>
              </a:spcBef>
            </a:pPr>
            <a:r>
              <a:rPr lang="en-US" altLang="ko-KR" sz="1500" b="1" dirty="0" smtClean="0">
                <a:ea typeface="FangSong" pitchFamily="49" charset="-122"/>
              </a:rPr>
              <a:t>U.S.A</a:t>
            </a:r>
          </a:p>
          <a:p>
            <a:pPr latinLnBrk="0">
              <a:spcBef>
                <a:spcPts val="300"/>
              </a:spcBef>
            </a:pPr>
            <a:r>
              <a:rPr kumimoji="0" lang="en-US" altLang="ko-KR" sz="1200" dirty="0" smtClean="0">
                <a:ea typeface="맑은 고딕" pitchFamily="50" charset="-127"/>
              </a:rPr>
              <a:t>  University of Texas SW medical center</a:t>
            </a:r>
          </a:p>
          <a:p>
            <a:pPr latinLnBrk="0">
              <a:spcBef>
                <a:spcPts val="300"/>
              </a:spcBef>
            </a:pPr>
            <a:r>
              <a:rPr kumimoji="0" lang="en-US" altLang="ko-KR" sz="1200" dirty="0" smtClean="0">
                <a:ea typeface="맑은 고딕" pitchFamily="50" charset="-127"/>
              </a:rPr>
              <a:t>  Day surgery center, Dallas</a:t>
            </a:r>
          </a:p>
          <a:p>
            <a:pPr latinLnBrk="0">
              <a:spcBef>
                <a:spcPts val="300"/>
              </a:spcBef>
            </a:pPr>
            <a:r>
              <a:rPr kumimoji="0" lang="en-US" altLang="ko-KR" sz="1200" dirty="0" smtClean="0">
                <a:ea typeface="맑은 고딕" pitchFamily="50" charset="-127"/>
              </a:rPr>
              <a:t>  University of case western reserve</a:t>
            </a:r>
          </a:p>
          <a:p>
            <a:pPr latinLnBrk="0">
              <a:spcBef>
                <a:spcPts val="300"/>
              </a:spcBef>
            </a:pPr>
            <a:r>
              <a:rPr kumimoji="0" lang="en-US" altLang="ko-KR" sz="1200" dirty="0" smtClean="0">
                <a:ea typeface="맑은 고딕" pitchFamily="50" charset="-127"/>
              </a:rPr>
              <a:t>  </a:t>
            </a:r>
            <a:r>
              <a:rPr kumimoji="0" lang="en-US" altLang="ko-KR" sz="1200" dirty="0" err="1" smtClean="0">
                <a:ea typeface="맑은 고딕" pitchFamily="50" charset="-127"/>
              </a:rPr>
              <a:t>Zeeba</a:t>
            </a:r>
            <a:r>
              <a:rPr kumimoji="0" lang="en-US" altLang="ko-KR" sz="1200" dirty="0" smtClean="0">
                <a:ea typeface="맑은 고딕" pitchFamily="50" charset="-127"/>
              </a:rPr>
              <a:t> medical center, Cleveland</a:t>
            </a:r>
          </a:p>
          <a:p>
            <a:pPr latinLnBrk="0">
              <a:spcBef>
                <a:spcPts val="300"/>
              </a:spcBef>
            </a:pPr>
            <a:r>
              <a:rPr kumimoji="0" lang="en-US" altLang="ko-KR" sz="1200" dirty="0" smtClean="0">
                <a:ea typeface="맑은 고딕" pitchFamily="50" charset="-127"/>
              </a:rPr>
              <a:t>  University of New York, Manhattan EET hospital, NY</a:t>
            </a:r>
          </a:p>
          <a:p>
            <a:pPr latinLnBrk="0">
              <a:spcBef>
                <a:spcPts val="300"/>
              </a:spcBef>
            </a:pPr>
            <a:r>
              <a:rPr kumimoji="0" lang="en-US" altLang="ko-KR" sz="1200" dirty="0" smtClean="0">
                <a:ea typeface="맑은 고딕" pitchFamily="50" charset="-127"/>
              </a:rPr>
              <a:t>  University of </a:t>
            </a:r>
            <a:r>
              <a:rPr kumimoji="0" lang="en-US" altLang="ko-KR" sz="1200" dirty="0" err="1" smtClean="0">
                <a:ea typeface="맑은 고딕" pitchFamily="50" charset="-127"/>
              </a:rPr>
              <a:t>california</a:t>
            </a:r>
            <a:r>
              <a:rPr kumimoji="0" lang="en-US" altLang="ko-KR" sz="1200" dirty="0" smtClean="0">
                <a:ea typeface="맑은 고딕" pitchFamily="50" charset="-127"/>
              </a:rPr>
              <a:t> </a:t>
            </a:r>
            <a:r>
              <a:rPr kumimoji="0" lang="en-US" altLang="ko-KR" sz="1200" dirty="0" err="1" smtClean="0">
                <a:ea typeface="맑은 고딕" pitchFamily="50" charset="-127"/>
              </a:rPr>
              <a:t>lrvine</a:t>
            </a:r>
            <a:r>
              <a:rPr kumimoji="0" lang="en-US" altLang="ko-KR" sz="1200" dirty="0" smtClean="0">
                <a:ea typeface="맑은 고딕" pitchFamily="50" charset="-127"/>
              </a:rPr>
              <a:t> </a:t>
            </a:r>
          </a:p>
          <a:p>
            <a:pPr latinLnBrk="0">
              <a:spcBef>
                <a:spcPts val="300"/>
              </a:spcBef>
            </a:pPr>
            <a:r>
              <a:rPr kumimoji="0" lang="en-US" altLang="ko-KR" sz="1200" dirty="0" smtClean="0">
                <a:ea typeface="맑은 고딕" pitchFamily="50" charset="-127"/>
              </a:rPr>
              <a:t>  New port beach Lido medical center, Orange County</a:t>
            </a:r>
          </a:p>
          <a:p>
            <a:pPr latinLnBrk="0">
              <a:lnSpc>
                <a:spcPct val="150000"/>
              </a:lnSpc>
              <a:spcBef>
                <a:spcPts val="300"/>
              </a:spcBef>
            </a:pPr>
            <a:endParaRPr kumimoji="0" lang="en-US" altLang="ko-KR" sz="1200" dirty="0" smtClean="0">
              <a:ea typeface="맑은 고딕" pitchFamily="50" charset="-127"/>
            </a:endParaRPr>
          </a:p>
          <a:p>
            <a:pPr latinLnBrk="0">
              <a:lnSpc>
                <a:spcPct val="150000"/>
              </a:lnSpc>
              <a:spcBef>
                <a:spcPts val="300"/>
              </a:spcBef>
            </a:pPr>
            <a:r>
              <a:rPr kumimoji="0" lang="en-US" altLang="zh-CN" sz="1500" b="1" dirty="0" smtClean="0">
                <a:ea typeface="FangSong" pitchFamily="49" charset="-122"/>
              </a:rPr>
              <a:t>FRANCE</a:t>
            </a:r>
          </a:p>
          <a:p>
            <a:pPr latinLnBrk="0">
              <a:spcBef>
                <a:spcPts val="300"/>
              </a:spcBef>
            </a:pPr>
            <a:r>
              <a:rPr kumimoji="0" lang="en-US" altLang="ko-KR" sz="1200" dirty="0" smtClean="0">
                <a:ea typeface="맑은 고딕" pitchFamily="50" charset="-127"/>
              </a:rPr>
              <a:t>  </a:t>
            </a:r>
            <a:r>
              <a:rPr kumimoji="0" lang="en-US" altLang="ko-KR" sz="1200" dirty="0" err="1" smtClean="0">
                <a:ea typeface="맑은 고딕" pitchFamily="50" charset="-127"/>
              </a:rPr>
              <a:t>Laribosiere</a:t>
            </a:r>
            <a:r>
              <a:rPr kumimoji="0" lang="en-US" altLang="ko-KR" sz="1200" dirty="0" smtClean="0">
                <a:ea typeface="맑은 고딕" pitchFamily="50" charset="-127"/>
              </a:rPr>
              <a:t> hospital, </a:t>
            </a:r>
            <a:r>
              <a:rPr kumimoji="0" lang="en-US" altLang="ko-KR" sz="1200" dirty="0" err="1" smtClean="0">
                <a:ea typeface="맑은 고딕" pitchFamily="50" charset="-127"/>
              </a:rPr>
              <a:t>paris</a:t>
            </a:r>
            <a:endParaRPr kumimoji="0" lang="en-US" altLang="ko-KR" sz="1200" dirty="0" smtClean="0">
              <a:ea typeface="맑은 고딕" pitchFamily="50" charset="-127"/>
            </a:endParaRPr>
          </a:p>
          <a:p>
            <a:pPr latinLnBrk="0">
              <a:spcBef>
                <a:spcPts val="300"/>
              </a:spcBef>
            </a:pPr>
            <a:r>
              <a:rPr kumimoji="0" lang="en-US" altLang="ko-KR" sz="1200" dirty="0" smtClean="0">
                <a:ea typeface="맑은 고딕" pitchFamily="50" charset="-127"/>
              </a:rPr>
              <a:t>  Turin &amp; </a:t>
            </a:r>
            <a:r>
              <a:rPr kumimoji="0" lang="en-US" altLang="ko-KR" sz="1200" dirty="0" err="1" smtClean="0">
                <a:ea typeface="맑은 고딕" pitchFamily="50" charset="-127"/>
              </a:rPr>
              <a:t>Spontini</a:t>
            </a:r>
            <a:r>
              <a:rPr kumimoji="0" lang="en-US" altLang="ko-KR" sz="1200" dirty="0" smtClean="0">
                <a:ea typeface="맑은 고딕" pitchFamily="50" charset="-127"/>
              </a:rPr>
              <a:t> clinic, Paris</a:t>
            </a:r>
          </a:p>
          <a:p>
            <a:pPr latinLnBrk="0">
              <a:spcBef>
                <a:spcPts val="300"/>
              </a:spcBef>
            </a:pPr>
            <a:r>
              <a:rPr kumimoji="0" lang="en-US" altLang="ko-KR" sz="1200" dirty="0" smtClean="0">
                <a:ea typeface="맑은 고딕" pitchFamily="50" charset="-127"/>
              </a:rPr>
              <a:t>  Center </a:t>
            </a:r>
            <a:r>
              <a:rPr kumimoji="0" lang="en-US" altLang="ko-KR" sz="1200" dirty="0" err="1" smtClean="0">
                <a:ea typeface="맑은 고딕" pitchFamily="50" charset="-127"/>
              </a:rPr>
              <a:t>Chriungical</a:t>
            </a:r>
            <a:r>
              <a:rPr kumimoji="0" lang="en-US" altLang="ko-KR" sz="1200" dirty="0" smtClean="0">
                <a:ea typeface="맑은 고딕" pitchFamily="50" charset="-127"/>
              </a:rPr>
              <a:t> de, Paris</a:t>
            </a:r>
          </a:p>
          <a:p>
            <a:endParaRPr kumimoji="0" lang="ko-KR" altLang="en-US" sz="1000" dirty="0">
              <a:ea typeface="맑은 고딕" pitchFamily="50" charset="-127"/>
            </a:endParaRPr>
          </a:p>
        </p:txBody>
      </p:sp>
      <p:pic>
        <p:nvPicPr>
          <p:cNvPr id="2050" name="Picture 2"/>
          <p:cNvPicPr>
            <a:picLocks noChangeAspect="1" noChangeArrowheads="1"/>
          </p:cNvPicPr>
          <p:nvPr/>
        </p:nvPicPr>
        <p:blipFill>
          <a:blip r:embed="rId2" cstate="print"/>
          <a:srcRect/>
          <a:stretch>
            <a:fillRect/>
          </a:stretch>
        </p:blipFill>
        <p:spPr bwMode="auto">
          <a:xfrm>
            <a:off x="1" y="921494"/>
            <a:ext cx="3573015" cy="3960000"/>
          </a:xfrm>
          <a:prstGeom prst="rect">
            <a:avLst/>
          </a:prstGeom>
          <a:ln>
            <a:noFill/>
          </a:ln>
          <a:effectLst>
            <a:outerShdw blurRad="190500" algn="tl" rotWithShape="0">
              <a:srgbClr val="000000">
                <a:alpha val="70000"/>
              </a:srgbClr>
            </a:outerShdw>
          </a:effectLst>
        </p:spPr>
      </p:pic>
      <p:pic>
        <p:nvPicPr>
          <p:cNvPr id="2052" name="Picture 4"/>
          <p:cNvPicPr>
            <a:picLocks noChangeAspect="1" noChangeArrowheads="1"/>
          </p:cNvPicPr>
          <p:nvPr/>
        </p:nvPicPr>
        <p:blipFill>
          <a:blip r:embed="rId3" cstate="print"/>
          <a:srcRect/>
          <a:stretch>
            <a:fillRect/>
          </a:stretch>
        </p:blipFill>
        <p:spPr bwMode="auto">
          <a:xfrm>
            <a:off x="3573016" y="921078"/>
            <a:ext cx="3284984" cy="2557130"/>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4" cstate="print"/>
          <a:srcRect/>
          <a:stretch>
            <a:fillRect/>
          </a:stretch>
        </p:blipFill>
        <p:spPr bwMode="auto">
          <a:xfrm>
            <a:off x="3573016" y="2847168"/>
            <a:ext cx="3284984" cy="2034326"/>
          </a:xfrm>
          <a:prstGeom prst="rect">
            <a:avLst/>
          </a:prstGeom>
          <a:ln>
            <a:noFill/>
          </a:ln>
          <a:effectLst>
            <a:outerShdw blurRad="190500" algn="tl" rotWithShape="0">
              <a:srgbClr val="000000">
                <a:alpha val="70000"/>
              </a:srgbClr>
            </a:outerShdw>
          </a:effectLst>
        </p:spPr>
      </p:pic>
      <p:sp>
        <p:nvSpPr>
          <p:cNvPr id="12" name="직사각형 11"/>
          <p:cNvSpPr/>
          <p:nvPr/>
        </p:nvSpPr>
        <p:spPr>
          <a:xfrm>
            <a:off x="476672" y="187210"/>
            <a:ext cx="4155305" cy="400110"/>
          </a:xfrm>
          <a:prstGeom prst="rect">
            <a:avLst/>
          </a:prstGeom>
        </p:spPr>
        <p:txBody>
          <a:bodyPr wrap="none">
            <a:spAutoFit/>
          </a:bodyPr>
          <a:lstStyle/>
          <a:p>
            <a:pPr>
              <a:spcBef>
                <a:spcPct val="0"/>
              </a:spcBef>
              <a:defRPr/>
            </a:pPr>
            <a:r>
              <a:rPr lang="en-US" altLang="zh-CN" sz="2000" b="1" dirty="0">
                <a:ea typeface="FangSong" pitchFamily="49" charset="-122"/>
              </a:rPr>
              <a:t>SMILE</a:t>
            </a:r>
            <a:r>
              <a:rPr lang="zh-CN" altLang="en-US" sz="2000" b="1" dirty="0">
                <a:latin typeface="FangSong" pitchFamily="49" charset="-122"/>
                <a:ea typeface="FangSong" pitchFamily="49" charset="-122"/>
              </a:rPr>
              <a:t>整形外</a:t>
            </a:r>
            <a:r>
              <a:rPr lang="zh-CN" altLang="en-US" sz="2000" b="1" dirty="0" smtClean="0">
                <a:latin typeface="FangSong" pitchFamily="49" charset="-122"/>
                <a:ea typeface="FangSong" pitchFamily="49" charset="-122"/>
              </a:rPr>
              <a:t>科 郑</a:t>
            </a:r>
            <a:r>
              <a:rPr lang="zh-CN" altLang="en-US" sz="2000" b="1" dirty="0">
                <a:latin typeface="FangSong" pitchFamily="49" charset="-122"/>
                <a:ea typeface="FangSong" pitchFamily="49" charset="-122"/>
              </a:rPr>
              <a:t>宇</a:t>
            </a:r>
            <a:r>
              <a:rPr lang="zh-CN" altLang="en-US" sz="2000" b="1" dirty="0" smtClean="0">
                <a:latin typeface="FangSong" pitchFamily="49" charset="-122"/>
                <a:ea typeface="FangSong" pitchFamily="49" charset="-122"/>
              </a:rPr>
              <a:t>哲 院</a:t>
            </a:r>
            <a:r>
              <a:rPr lang="zh-CN" altLang="en-US" sz="2000" b="1" dirty="0">
                <a:latin typeface="FangSong" pitchFamily="49" charset="-122"/>
                <a:ea typeface="FangSong" pitchFamily="49" charset="-122"/>
              </a:rPr>
              <a:t>长 简</a:t>
            </a:r>
            <a:r>
              <a:rPr lang="zh-CN" altLang="en-US" sz="2000" b="1" dirty="0" smtClean="0">
                <a:latin typeface="FangSong" pitchFamily="49" charset="-122"/>
                <a:ea typeface="FangSong" pitchFamily="49" charset="-122"/>
              </a:rPr>
              <a:t>历</a:t>
            </a:r>
          </a:p>
        </p:txBody>
      </p:sp>
      <p:pic>
        <p:nvPicPr>
          <p:cNvPr id="13" name="그림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
        <p:nvSpPr>
          <p:cNvPr id="14" name="직사각형 13"/>
          <p:cNvSpPr/>
          <p:nvPr/>
        </p:nvSpPr>
        <p:spPr>
          <a:xfrm>
            <a:off x="260650" y="5025534"/>
            <a:ext cx="2196435" cy="338554"/>
          </a:xfrm>
          <a:prstGeom prst="rect">
            <a:avLst/>
          </a:prstGeom>
        </p:spPr>
        <p:txBody>
          <a:bodyPr wrap="none">
            <a:spAutoFit/>
          </a:bodyPr>
          <a:lstStyle/>
          <a:p>
            <a:r>
              <a:rPr kumimoji="0" lang="en-US" altLang="ko-KR" sz="1600" b="1" dirty="0" smtClean="0">
                <a:latin typeface="HY그래픽" pitchFamily="18" charset="-127"/>
                <a:ea typeface="HY그래픽" pitchFamily="18" charset="-127"/>
              </a:rPr>
              <a:t>[</a:t>
            </a:r>
            <a:r>
              <a:rPr lang="zh-CN" altLang="en-US" sz="1600" b="1" dirty="0" smtClean="0">
                <a:ln w="3175">
                  <a:noFill/>
                </a:ln>
                <a:latin typeface="FangSong" pitchFamily="49" charset="-122"/>
                <a:ea typeface="FangSong" pitchFamily="49" charset="-122"/>
              </a:rPr>
              <a:t>郑</a:t>
            </a:r>
            <a:r>
              <a:rPr lang="zh-CN" altLang="en-US" sz="1600" b="1" dirty="0">
                <a:ln w="3175">
                  <a:noFill/>
                </a:ln>
                <a:latin typeface="FangSong" pitchFamily="49" charset="-122"/>
                <a:ea typeface="FangSong" pitchFamily="49" charset="-122"/>
              </a:rPr>
              <a:t>宇哲</a:t>
            </a:r>
            <a:r>
              <a:rPr lang="zh-CN" altLang="en-US" sz="1600" b="1" dirty="0" smtClean="0">
                <a:latin typeface="FangSong" pitchFamily="49" charset="-122"/>
                <a:ea typeface="FangSong" pitchFamily="49" charset="-122"/>
              </a:rPr>
              <a:t>院</a:t>
            </a:r>
            <a:r>
              <a:rPr lang="zh-CN" altLang="en-US" sz="1600" b="1" dirty="0">
                <a:latin typeface="FangSong" pitchFamily="49" charset="-122"/>
                <a:ea typeface="FangSong" pitchFamily="49" charset="-122"/>
              </a:rPr>
              <a:t>长外国简历</a:t>
            </a:r>
            <a:r>
              <a:rPr kumimoji="0" lang="en-US" altLang="ko-KR" sz="1600" b="1" dirty="0" smtClean="0">
                <a:latin typeface="HY그래픽" pitchFamily="18" charset="-127"/>
                <a:ea typeface="HY그래픽" pitchFamily="18" charset="-127"/>
              </a:rPr>
              <a:t>]</a:t>
            </a:r>
            <a:endParaRPr kumimoji="0" lang="ko-KR" altLang="en-US" sz="1600" b="1" dirty="0">
              <a:latin typeface="HY그래픽" pitchFamily="18" charset="-127"/>
              <a:ea typeface="HY그래픽" pitchFamily="18" charset="-127"/>
            </a:endParaRPr>
          </a:p>
        </p:txBody>
      </p:sp>
    </p:spTree>
    <p:extLst>
      <p:ext uri="{BB962C8B-B14F-4D97-AF65-F5344CB8AC3E}">
        <p14:creationId xmlns:p14="http://schemas.microsoft.com/office/powerpoint/2010/main" val="161299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921600"/>
            <a:ext cx="6885384" cy="429847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11908" y="5220072"/>
            <a:ext cx="6873476" cy="36724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293986" y="5977895"/>
            <a:ext cx="3279029" cy="2031325"/>
          </a:xfrm>
          <a:prstGeom prst="rect">
            <a:avLst/>
          </a:prstGeom>
          <a:noFill/>
        </p:spPr>
        <p:txBody>
          <a:bodyPr wrap="square" rtlCol="0">
            <a:spAutoFit/>
          </a:bodyPr>
          <a:lstStyle/>
          <a:p>
            <a:pPr algn="ctr"/>
            <a:r>
              <a:rPr lang="en-US" altLang="ko-KR" sz="2000" b="1" dirty="0">
                <a:latin typeface="FangSong" pitchFamily="49" charset="-122"/>
                <a:ea typeface="FangSong" pitchFamily="49" charset="-122"/>
              </a:rPr>
              <a:t>“</a:t>
            </a:r>
            <a:r>
              <a:rPr lang="zh-CN" altLang="en-US" sz="2000" b="1" dirty="0">
                <a:latin typeface="FangSong" pitchFamily="49" charset="-122"/>
                <a:ea typeface="FangSong" pitchFamily="49" charset="-122"/>
              </a:rPr>
              <a:t>魔法轮廓术 专利权 认证</a:t>
            </a:r>
            <a:r>
              <a:rPr lang="en-US" altLang="ko-KR" sz="2000" b="1" dirty="0">
                <a:latin typeface="FangSong" pitchFamily="49" charset="-122"/>
                <a:ea typeface="FangSong" pitchFamily="49" charset="-122"/>
              </a:rPr>
              <a:t>”</a:t>
            </a:r>
          </a:p>
          <a:p>
            <a:endParaRPr lang="en-US" altLang="ko-KR" sz="2000" b="1" dirty="0"/>
          </a:p>
          <a:p>
            <a:r>
              <a:rPr lang="zh-CN" altLang="en-US" sz="1500" dirty="0">
                <a:latin typeface="FangSong" pitchFamily="49" charset="-122"/>
                <a:ea typeface="FangSong" pitchFamily="49" charset="-122"/>
              </a:rPr>
              <a:t>拿到魔法轮廓术的专利权，用更好更专业的手术 得到患者的认可。</a:t>
            </a:r>
            <a:endParaRPr lang="en-US" altLang="ko-KR" sz="1500" dirty="0">
              <a:latin typeface="FangSong" pitchFamily="49" charset="-122"/>
              <a:ea typeface="FangSong" pitchFamily="49" charset="-122"/>
            </a:endParaRPr>
          </a:p>
          <a:p>
            <a:endParaRPr lang="en-US" altLang="ko-KR" sz="1400" b="1" dirty="0" smtClean="0">
              <a:latin typeface="HY그래픽" pitchFamily="18" charset="-127"/>
              <a:ea typeface="HY그래픽" pitchFamily="18" charset="-127"/>
            </a:endParaRPr>
          </a:p>
          <a:p>
            <a:endParaRPr lang="en-US" altLang="ko-KR" sz="1400" b="1" dirty="0">
              <a:latin typeface="HY그래픽" pitchFamily="18" charset="-127"/>
              <a:ea typeface="HY그래픽" pitchFamily="18" charset="-127"/>
            </a:endParaRPr>
          </a:p>
          <a:p>
            <a:endParaRPr lang="en-US" altLang="ko-KR" sz="1400" b="1" dirty="0" smtClean="0">
              <a:latin typeface="HY그래픽" pitchFamily="18" charset="-127"/>
              <a:ea typeface="HY그래픽" pitchFamily="18" charset="-127"/>
            </a:endParaRPr>
          </a:p>
          <a:p>
            <a:endParaRPr lang="en-US" altLang="ko-KR" sz="1400" b="1" dirty="0" smtClean="0">
              <a:latin typeface="HY그래픽" pitchFamily="18" charset="-127"/>
              <a:ea typeface="HY그래픽" pitchFamily="18" charset="-127"/>
            </a:endParaRPr>
          </a:p>
        </p:txBody>
      </p:sp>
      <p:sp>
        <p:nvSpPr>
          <p:cNvPr id="15" name="TextBox 14"/>
          <p:cNvSpPr txBox="1"/>
          <p:nvPr/>
        </p:nvSpPr>
        <p:spPr>
          <a:xfrm>
            <a:off x="4149080" y="1262822"/>
            <a:ext cx="2592288" cy="2985433"/>
          </a:xfrm>
          <a:prstGeom prst="rect">
            <a:avLst/>
          </a:prstGeom>
          <a:noFill/>
        </p:spPr>
        <p:txBody>
          <a:bodyPr wrap="square" rtlCol="0">
            <a:spAutoFit/>
          </a:bodyPr>
          <a:lstStyle/>
          <a:p>
            <a:r>
              <a:rPr lang="en-US" altLang="ko-KR" sz="1500" b="1" dirty="0">
                <a:solidFill>
                  <a:srgbClr val="C00000"/>
                </a:solidFill>
                <a:latin typeface="FangSong" pitchFamily="49" charset="-122"/>
                <a:ea typeface="FangSong" pitchFamily="49" charset="-122"/>
              </a:rPr>
              <a:t>“</a:t>
            </a:r>
            <a:r>
              <a:rPr lang="zh-CN" altLang="en-US" sz="1500" b="1" dirty="0">
                <a:solidFill>
                  <a:srgbClr val="C00000"/>
                </a:solidFill>
                <a:latin typeface="FangSong" pitchFamily="49" charset="-122"/>
                <a:ea typeface="FangSong" pitchFamily="49" charset="-122"/>
              </a:rPr>
              <a:t>李多海</a:t>
            </a:r>
            <a:r>
              <a:rPr lang="en-US" altLang="ko-KR"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河莉秀</a:t>
            </a:r>
            <a:r>
              <a:rPr lang="en-US" altLang="ko-KR"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池昌旭</a:t>
            </a:r>
            <a:r>
              <a:rPr lang="en-US" altLang="ko-KR" sz="1500" b="1" dirty="0">
                <a:solidFill>
                  <a:srgbClr val="C00000"/>
                </a:solidFill>
                <a:latin typeface="FangSong" pitchFamily="49" charset="-122"/>
                <a:ea typeface="FangSong" pitchFamily="49" charset="-122"/>
              </a:rPr>
              <a:t>,</a:t>
            </a:r>
          </a:p>
          <a:p>
            <a:r>
              <a:rPr lang="en-US" altLang="zh-CN"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吴钟赫</a:t>
            </a:r>
            <a:r>
              <a:rPr lang="en-US" altLang="ko-KR"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尹正花</a:t>
            </a:r>
            <a:r>
              <a:rPr lang="en-US" altLang="ko-KR" sz="1500" b="1" dirty="0">
                <a:solidFill>
                  <a:srgbClr val="C00000"/>
                </a:solidFill>
                <a:latin typeface="FangSong" pitchFamily="49" charset="-122"/>
                <a:ea typeface="FangSong" pitchFamily="49" charset="-122"/>
              </a:rPr>
              <a:t>, T-</a:t>
            </a:r>
            <a:r>
              <a:rPr lang="en-US" altLang="zh-CN" sz="1500" b="1" dirty="0" err="1">
                <a:solidFill>
                  <a:srgbClr val="C00000"/>
                </a:solidFill>
                <a:latin typeface="FangSong" pitchFamily="49" charset="-122"/>
                <a:ea typeface="FangSong" pitchFamily="49" charset="-122"/>
              </a:rPr>
              <a:t>ara</a:t>
            </a:r>
            <a:r>
              <a:rPr lang="ko-KR" altLang="en-US" sz="1500" b="1" dirty="0">
                <a:solidFill>
                  <a:srgbClr val="C00000"/>
                </a:solidFill>
                <a:latin typeface="FangSong" pitchFamily="49" charset="-122"/>
              </a:rPr>
              <a:t> </a:t>
            </a:r>
            <a:r>
              <a:rPr lang="en-US" altLang="ko-KR" sz="1500" b="1" dirty="0">
                <a:solidFill>
                  <a:srgbClr val="C00000"/>
                </a:solidFill>
                <a:latin typeface="FangSong" pitchFamily="49" charset="-122"/>
                <a:ea typeface="FangSong" pitchFamily="49" charset="-122"/>
              </a:rPr>
              <a:t>,</a:t>
            </a:r>
          </a:p>
          <a:p>
            <a:r>
              <a:rPr lang="zh-CN" altLang="en-US" sz="1500" b="1" dirty="0">
                <a:solidFill>
                  <a:srgbClr val="C00000"/>
                </a:solidFill>
                <a:latin typeface="FangSong" pitchFamily="49" charset="-122"/>
                <a:ea typeface="FangSong" pitchFamily="49" charset="-122"/>
              </a:rPr>
              <a:t>  尹成恩</a:t>
            </a:r>
            <a:r>
              <a:rPr lang="en-US" altLang="ko-KR"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朴海京</a:t>
            </a:r>
            <a:r>
              <a:rPr lang="en-US" altLang="ko-KR"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薛京邱</a:t>
            </a:r>
            <a:r>
              <a:rPr lang="en-US" altLang="ko-KR" sz="1500" b="1" dirty="0">
                <a:solidFill>
                  <a:srgbClr val="C00000"/>
                </a:solidFill>
                <a:latin typeface="FangSong" pitchFamily="49" charset="-122"/>
                <a:ea typeface="FangSong" pitchFamily="49" charset="-122"/>
              </a:rPr>
              <a:t>,</a:t>
            </a:r>
          </a:p>
          <a:p>
            <a:r>
              <a:rPr lang="en-US" altLang="ko-KR" sz="1500" b="1" dirty="0">
                <a:solidFill>
                  <a:srgbClr val="C00000"/>
                </a:solidFill>
                <a:latin typeface="FangSong" pitchFamily="49" charset="-122"/>
                <a:ea typeface="FangSong" pitchFamily="49" charset="-122"/>
              </a:rPr>
              <a:t>  Brown Eyed Girls</a:t>
            </a:r>
            <a:r>
              <a:rPr lang="ko-KR" altLang="en-US" sz="1500" b="1" dirty="0">
                <a:solidFill>
                  <a:srgbClr val="C00000"/>
                </a:solidFill>
                <a:latin typeface="FangSong" pitchFamily="49" charset="-122"/>
              </a:rPr>
              <a:t>  </a:t>
            </a:r>
            <a:r>
              <a:rPr lang="zh-CN" altLang="en-US" sz="1500" b="1" dirty="0">
                <a:solidFill>
                  <a:srgbClr val="C00000"/>
                </a:solidFill>
                <a:latin typeface="FangSong" pitchFamily="49" charset="-122"/>
                <a:ea typeface="FangSong" pitchFamily="49" charset="-122"/>
              </a:rPr>
              <a:t>等  </a:t>
            </a:r>
            <a:endParaRPr lang="en-US" altLang="zh-CN" sz="1500" b="1" dirty="0">
              <a:solidFill>
                <a:srgbClr val="C00000"/>
              </a:solidFill>
              <a:latin typeface="FangSong" pitchFamily="49" charset="-122"/>
              <a:ea typeface="FangSong" pitchFamily="49" charset="-122"/>
            </a:endParaRPr>
          </a:p>
          <a:p>
            <a:r>
              <a:rPr lang="en-US" altLang="zh-CN"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国内外有名艺人</a:t>
            </a:r>
            <a:r>
              <a:rPr lang="en-US" altLang="ko-KR" sz="1500" b="1" dirty="0">
                <a:solidFill>
                  <a:srgbClr val="C00000"/>
                </a:solidFill>
                <a:latin typeface="FangSong" pitchFamily="49" charset="-122"/>
                <a:ea typeface="FangSong" pitchFamily="49" charset="-122"/>
              </a:rPr>
              <a:t>”</a:t>
            </a:r>
          </a:p>
          <a:p>
            <a:r>
              <a:rPr lang="en-US" altLang="zh-CN" sz="1500" b="1" dirty="0">
                <a:solidFill>
                  <a:srgbClr val="C00000"/>
                </a:solidFill>
                <a:latin typeface="FangSong" pitchFamily="49" charset="-122"/>
                <a:ea typeface="FangSong" pitchFamily="49" charset="-122"/>
              </a:rPr>
              <a:t>  </a:t>
            </a:r>
            <a:r>
              <a:rPr lang="zh-CN" altLang="en-US" sz="1500" b="1" dirty="0">
                <a:solidFill>
                  <a:srgbClr val="C00000"/>
                </a:solidFill>
                <a:latin typeface="FangSong" pitchFamily="49" charset="-122"/>
                <a:ea typeface="FangSong" pitchFamily="49" charset="-122"/>
              </a:rPr>
              <a:t>主刀医师 </a:t>
            </a:r>
            <a:endParaRPr lang="en-US" altLang="zh-CN" sz="1500" b="1" dirty="0">
              <a:solidFill>
                <a:srgbClr val="C00000"/>
              </a:solidFill>
              <a:latin typeface="FangSong" pitchFamily="49" charset="-122"/>
              <a:ea typeface="FangSong" pitchFamily="49" charset="-122"/>
            </a:endParaRPr>
          </a:p>
          <a:p>
            <a:pPr algn="just"/>
            <a:endParaRPr lang="en-US" altLang="ko-KR" sz="1400" b="1" dirty="0" smtClean="0">
              <a:solidFill>
                <a:srgbClr val="C00000"/>
              </a:solidFill>
              <a:latin typeface="HY그래픽" pitchFamily="18" charset="-127"/>
              <a:ea typeface="HY그래픽" pitchFamily="18" charset="-127"/>
            </a:endParaRPr>
          </a:p>
          <a:p>
            <a:pPr algn="just"/>
            <a:endParaRPr lang="en-US" altLang="ko-KR" sz="1400" b="1" dirty="0" smtClean="0">
              <a:solidFill>
                <a:srgbClr val="C00000"/>
              </a:solidFill>
              <a:latin typeface="HY그래픽" pitchFamily="18" charset="-127"/>
              <a:ea typeface="HY그래픽" pitchFamily="18" charset="-127"/>
            </a:endParaRPr>
          </a:p>
          <a:p>
            <a:pPr algn="just"/>
            <a:endParaRPr lang="en-US" altLang="ko-KR" sz="1400" b="1" dirty="0" smtClean="0">
              <a:solidFill>
                <a:srgbClr val="C00000"/>
              </a:solidFill>
              <a:latin typeface="HY그래픽" pitchFamily="18" charset="-127"/>
              <a:ea typeface="HY그래픽" pitchFamily="18" charset="-127"/>
            </a:endParaRPr>
          </a:p>
          <a:p>
            <a:pPr algn="just"/>
            <a:endParaRPr lang="en-US" altLang="ko-KR" sz="1400" b="1" dirty="0" smtClean="0">
              <a:solidFill>
                <a:srgbClr val="C00000"/>
              </a:solidFill>
              <a:latin typeface="HY그래픽" pitchFamily="18" charset="-127"/>
              <a:ea typeface="HY그래픽" pitchFamily="18" charset="-127"/>
            </a:endParaRPr>
          </a:p>
          <a:p>
            <a:r>
              <a:rPr lang="zh-CN" altLang="en-US" sz="1400" dirty="0" smtClean="0">
                <a:latin typeface="FangSong" pitchFamily="49" charset="-122"/>
                <a:ea typeface="FangSong" pitchFamily="49" charset="-122"/>
              </a:rPr>
              <a:t>看</a:t>
            </a:r>
            <a:r>
              <a:rPr lang="zh-CN" altLang="en-US" sz="1400" dirty="0">
                <a:latin typeface="FangSong" pitchFamily="49" charset="-122"/>
                <a:ea typeface="FangSong" pitchFamily="49" charset="-122"/>
              </a:rPr>
              <a:t>到这些艺人们在国内外比较活跃的活动，作为整形外科的专业医师，感到无比的欣慰</a:t>
            </a:r>
            <a:endParaRPr lang="en-US" altLang="ko-KR" sz="1400" b="1" dirty="0">
              <a:latin typeface="FangSong" pitchFamily="49" charset="-122"/>
              <a:ea typeface="FangSong" pitchFamily="49" charset="-122"/>
            </a:endParaRPr>
          </a:p>
        </p:txBody>
      </p:sp>
      <p:pic>
        <p:nvPicPr>
          <p:cNvPr id="2" name="Picture 2"/>
          <p:cNvPicPr>
            <a:picLocks noChangeAspect="1" noChangeArrowheads="1"/>
          </p:cNvPicPr>
          <p:nvPr/>
        </p:nvPicPr>
        <p:blipFill>
          <a:blip r:embed="rId2" cstate="print"/>
          <a:srcRect/>
          <a:stretch>
            <a:fillRect/>
          </a:stretch>
        </p:blipFill>
        <p:spPr bwMode="auto">
          <a:xfrm>
            <a:off x="188644" y="971600"/>
            <a:ext cx="2101382" cy="2055899"/>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2420889" y="971599"/>
            <a:ext cx="1440160" cy="1389628"/>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rotWithShape="1">
          <a:blip r:embed="rId4" cstate="print"/>
          <a:srcRect b="2527"/>
          <a:stretch/>
        </p:blipFill>
        <p:spPr bwMode="auto">
          <a:xfrm>
            <a:off x="188643" y="3131840"/>
            <a:ext cx="2120822" cy="1980000"/>
          </a:xfrm>
          <a:prstGeom prst="rect">
            <a:avLst/>
          </a:prstGeom>
          <a:ln>
            <a:noFill/>
          </a:ln>
          <a:effectLst>
            <a:outerShdw blurRad="190500" algn="tl" rotWithShape="0">
              <a:srgbClr val="000000">
                <a:alpha val="70000"/>
              </a:srgbClr>
            </a:outerShdw>
          </a:effectLst>
        </p:spPr>
      </p:pic>
      <p:pic>
        <p:nvPicPr>
          <p:cNvPr id="3" name="Picture 5"/>
          <p:cNvPicPr>
            <a:picLocks noChangeAspect="1" noChangeArrowheads="1"/>
          </p:cNvPicPr>
          <p:nvPr/>
        </p:nvPicPr>
        <p:blipFill rotWithShape="1">
          <a:blip r:embed="rId5" cstate="print"/>
          <a:srcRect t="5249" b="-5249"/>
          <a:stretch/>
        </p:blipFill>
        <p:spPr bwMode="auto">
          <a:xfrm>
            <a:off x="2420889" y="2412000"/>
            <a:ext cx="1440160" cy="1376436"/>
          </a:xfrm>
          <a:prstGeom prst="rect">
            <a:avLst/>
          </a:prstGeom>
          <a:ln>
            <a:noFill/>
          </a:ln>
          <a:effectLst>
            <a:outerShdw blurRad="190500" algn="tl" rotWithShape="0">
              <a:srgbClr val="000000">
                <a:alpha val="70000"/>
              </a:srgbClr>
            </a:outerShdw>
          </a:effectLst>
        </p:spPr>
      </p:pic>
      <p:pic>
        <p:nvPicPr>
          <p:cNvPr id="1031" name="Picture 7"/>
          <p:cNvPicPr>
            <a:picLocks noChangeAspect="1" noChangeArrowheads="1"/>
          </p:cNvPicPr>
          <p:nvPr/>
        </p:nvPicPr>
        <p:blipFill>
          <a:blip r:embed="rId6" cstate="print"/>
          <a:srcRect/>
          <a:stretch>
            <a:fillRect/>
          </a:stretch>
        </p:blipFill>
        <p:spPr bwMode="auto">
          <a:xfrm>
            <a:off x="2420888" y="3779912"/>
            <a:ext cx="1440161" cy="1338202"/>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7" cstate="print"/>
          <a:srcRect/>
          <a:stretch>
            <a:fillRect/>
          </a:stretch>
        </p:blipFill>
        <p:spPr bwMode="auto">
          <a:xfrm>
            <a:off x="3812538" y="5292080"/>
            <a:ext cx="2787920" cy="3528392"/>
          </a:xfrm>
          <a:prstGeom prst="rect">
            <a:avLst/>
          </a:prstGeom>
          <a:ln>
            <a:noFill/>
          </a:ln>
          <a:effectLst>
            <a:outerShdw blurRad="190500" algn="tl" rotWithShape="0">
              <a:srgbClr val="000000">
                <a:alpha val="70000"/>
              </a:srgbClr>
            </a:outerShdw>
          </a:effectLst>
        </p:spPr>
      </p:pic>
      <p:pic>
        <p:nvPicPr>
          <p:cNvPr id="17" name="그림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
        <p:nvSpPr>
          <p:cNvPr id="14" name="직사각형 13"/>
          <p:cNvSpPr/>
          <p:nvPr/>
        </p:nvSpPr>
        <p:spPr>
          <a:xfrm>
            <a:off x="476672" y="187210"/>
            <a:ext cx="4155305" cy="400110"/>
          </a:xfrm>
          <a:prstGeom prst="rect">
            <a:avLst/>
          </a:prstGeom>
        </p:spPr>
        <p:txBody>
          <a:bodyPr wrap="none">
            <a:spAutoFit/>
          </a:bodyPr>
          <a:lstStyle/>
          <a:p>
            <a:pPr>
              <a:spcBef>
                <a:spcPct val="0"/>
              </a:spcBef>
              <a:defRPr/>
            </a:pPr>
            <a:r>
              <a:rPr lang="en-US" altLang="zh-CN" sz="2000" b="1" dirty="0">
                <a:ea typeface="FangSong" pitchFamily="49" charset="-122"/>
              </a:rPr>
              <a:t>SMILE</a:t>
            </a:r>
            <a:r>
              <a:rPr lang="zh-CN" altLang="en-US" sz="2000" b="1" dirty="0">
                <a:latin typeface="FangSong" pitchFamily="49" charset="-122"/>
                <a:ea typeface="FangSong" pitchFamily="49" charset="-122"/>
              </a:rPr>
              <a:t>整形外</a:t>
            </a:r>
            <a:r>
              <a:rPr lang="zh-CN" altLang="en-US" sz="2000" b="1" dirty="0" smtClean="0">
                <a:latin typeface="FangSong" pitchFamily="49" charset="-122"/>
                <a:ea typeface="FangSong" pitchFamily="49" charset="-122"/>
              </a:rPr>
              <a:t>科 郑</a:t>
            </a:r>
            <a:r>
              <a:rPr lang="zh-CN" altLang="en-US" sz="2000" b="1" dirty="0">
                <a:latin typeface="FangSong" pitchFamily="49" charset="-122"/>
                <a:ea typeface="FangSong" pitchFamily="49" charset="-122"/>
              </a:rPr>
              <a:t>宇</a:t>
            </a:r>
            <a:r>
              <a:rPr lang="zh-CN" altLang="en-US" sz="2000" b="1" dirty="0" smtClean="0">
                <a:latin typeface="FangSong" pitchFamily="49" charset="-122"/>
                <a:ea typeface="FangSong" pitchFamily="49" charset="-122"/>
              </a:rPr>
              <a:t>哲 院</a:t>
            </a:r>
            <a:r>
              <a:rPr lang="zh-CN" altLang="en-US" sz="2000" b="1" dirty="0">
                <a:latin typeface="FangSong" pitchFamily="49" charset="-122"/>
                <a:ea typeface="FangSong" pitchFamily="49" charset="-122"/>
              </a:rPr>
              <a:t>长 简</a:t>
            </a:r>
            <a:r>
              <a:rPr lang="zh-CN" altLang="en-US" sz="2000" b="1" dirty="0" smtClean="0">
                <a:latin typeface="FangSong" pitchFamily="49" charset="-122"/>
                <a:ea typeface="FangSong" pitchFamily="49" charset="-122"/>
              </a:rPr>
              <a:t>历</a:t>
            </a:r>
          </a:p>
        </p:txBody>
      </p:sp>
    </p:spTree>
    <p:extLst>
      <p:ext uri="{BB962C8B-B14F-4D97-AF65-F5344CB8AC3E}">
        <p14:creationId xmlns:p14="http://schemas.microsoft.com/office/powerpoint/2010/main" val="14857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405344" y="5414610"/>
            <a:ext cx="6120000" cy="3600400"/>
          </a:xfrm>
          <a:prstGeom prst="rect">
            <a:avLst/>
          </a:prstGeom>
          <a:solidFill>
            <a:schemeClr val="bg1">
              <a:lumMod val="85000"/>
            </a:schemeClr>
          </a:solidFill>
          <a:ln>
            <a:solidFill>
              <a:schemeClr val="bg1">
                <a:lumMod val="8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433" name="Picture 1"/>
          <p:cNvPicPr>
            <a:picLocks noChangeAspect="1" noChangeArrowheads="1"/>
          </p:cNvPicPr>
          <p:nvPr/>
        </p:nvPicPr>
        <p:blipFill>
          <a:blip r:embed="rId2" cstate="print"/>
          <a:srcRect l="9828"/>
          <a:stretch>
            <a:fillRect/>
          </a:stretch>
        </p:blipFill>
        <p:spPr bwMode="auto">
          <a:xfrm>
            <a:off x="0" y="921079"/>
            <a:ext cx="6857999" cy="3960000"/>
          </a:xfrm>
          <a:prstGeom prst="rect">
            <a:avLst/>
          </a:prstGeom>
          <a:ln>
            <a:noFill/>
          </a:ln>
          <a:effectLst>
            <a:outerShdw blurRad="190500" algn="tl" rotWithShape="0">
              <a:srgbClr val="000000">
                <a:alpha val="70000"/>
              </a:srgbClr>
            </a:outerShdw>
          </a:effectLst>
        </p:spPr>
      </p:pic>
      <p:sp>
        <p:nvSpPr>
          <p:cNvPr id="6" name="직사각형 5"/>
          <p:cNvSpPr/>
          <p:nvPr/>
        </p:nvSpPr>
        <p:spPr>
          <a:xfrm>
            <a:off x="3140968" y="1187624"/>
            <a:ext cx="3672408" cy="3724096"/>
          </a:xfrm>
          <a:prstGeom prst="rect">
            <a:avLst/>
          </a:prstGeom>
          <a:solidFill>
            <a:srgbClr val="000000">
              <a:alpha val="69804"/>
            </a:srgbClr>
          </a:solidFill>
          <a:effectLst>
            <a:softEdge rad="31750"/>
          </a:effectLst>
        </p:spPr>
        <p:txBody>
          <a:bodyPr wrap="square">
            <a:spAutoFit/>
          </a:bodyPr>
          <a:lstStyle/>
          <a:p>
            <a:pPr>
              <a:defRPr/>
            </a:pPr>
            <a:r>
              <a:rPr lang="en-US" altLang="ko-KR" sz="1200" b="1" dirty="0">
                <a:ln w="3175">
                  <a:noFill/>
                </a:ln>
                <a:solidFill>
                  <a:schemeClr val="bg1">
                    <a:lumMod val="85000"/>
                  </a:schemeClr>
                </a:solidFill>
                <a:latin typeface="HY그래픽" pitchFamily="18" charset="-127"/>
                <a:ea typeface="HY그래픽" pitchFamily="18" charset="-127"/>
              </a:rPr>
              <a:t>“Hello, and Welcome to </a:t>
            </a:r>
          </a:p>
          <a:p>
            <a:pPr>
              <a:defRPr/>
            </a:pPr>
            <a:r>
              <a:rPr lang="en-US" altLang="ko-KR" sz="1200" b="1" dirty="0">
                <a:ln w="3175">
                  <a:noFill/>
                </a:ln>
                <a:solidFill>
                  <a:schemeClr val="bg1">
                    <a:lumMod val="85000"/>
                  </a:schemeClr>
                </a:solidFill>
                <a:latin typeface="HY그래픽" pitchFamily="18" charset="-127"/>
                <a:ea typeface="HY그래픽" pitchFamily="18" charset="-127"/>
              </a:rPr>
              <a:t>    SMILE Plastic Surgery, I am the lead surgeon</a:t>
            </a:r>
          </a:p>
          <a:p>
            <a:pPr>
              <a:defRPr/>
            </a:pPr>
            <a:r>
              <a:rPr lang="en-US" altLang="ko-KR" sz="2000" b="1" dirty="0">
                <a:ln w="3175">
                  <a:noFill/>
                </a:ln>
                <a:solidFill>
                  <a:schemeClr val="bg1">
                    <a:lumMod val="85000"/>
                  </a:schemeClr>
                </a:solidFill>
                <a:effectLst>
                  <a:outerShdw blurRad="38100" dist="38100" dir="2700000" algn="tl">
                    <a:srgbClr val="000000">
                      <a:alpha val="43137"/>
                    </a:srgbClr>
                  </a:outerShdw>
                </a:effectLst>
                <a:latin typeface="HY그래픽" pitchFamily="18" charset="-127"/>
                <a:ea typeface="HY그래픽" pitchFamily="18" charset="-127"/>
              </a:rPr>
              <a:t>      Woo </a:t>
            </a:r>
            <a:r>
              <a:rPr lang="en-US" altLang="ko-KR" sz="2000" b="1" dirty="0" err="1">
                <a:ln w="3175">
                  <a:noFill/>
                </a:ln>
                <a:solidFill>
                  <a:schemeClr val="bg1">
                    <a:lumMod val="85000"/>
                  </a:schemeClr>
                </a:solidFill>
                <a:effectLst>
                  <a:outerShdw blurRad="38100" dist="38100" dir="2700000" algn="tl">
                    <a:srgbClr val="000000">
                      <a:alpha val="43137"/>
                    </a:srgbClr>
                  </a:outerShdw>
                </a:effectLst>
                <a:latin typeface="HY그래픽" pitchFamily="18" charset="-127"/>
                <a:ea typeface="HY그래픽" pitchFamily="18" charset="-127"/>
              </a:rPr>
              <a:t>Cheol</a:t>
            </a:r>
            <a:r>
              <a:rPr lang="en-US" altLang="ko-KR" sz="2000" b="1" dirty="0">
                <a:ln w="3175">
                  <a:noFill/>
                </a:ln>
                <a:solidFill>
                  <a:schemeClr val="bg1">
                    <a:lumMod val="85000"/>
                  </a:schemeClr>
                </a:solidFill>
                <a:effectLst>
                  <a:outerShdw blurRad="38100" dist="38100" dir="2700000" algn="tl">
                    <a:srgbClr val="000000">
                      <a:alpha val="43137"/>
                    </a:srgbClr>
                  </a:outerShdw>
                </a:effectLst>
                <a:latin typeface="HY그래픽" pitchFamily="18" charset="-127"/>
                <a:ea typeface="HY그래픽" pitchFamily="18" charset="-127"/>
              </a:rPr>
              <a:t> Chung</a:t>
            </a:r>
            <a:r>
              <a:rPr lang="en-US" altLang="ko-KR" sz="1400" b="1" dirty="0">
                <a:ln w="3175">
                  <a:noFill/>
                </a:ln>
                <a:solidFill>
                  <a:schemeClr val="bg1">
                    <a:lumMod val="85000"/>
                  </a:schemeClr>
                </a:solidFill>
                <a:latin typeface="HY그래픽" pitchFamily="18" charset="-127"/>
                <a:ea typeface="HY그래픽" pitchFamily="18" charset="-127"/>
              </a:rPr>
              <a:t>.”</a:t>
            </a:r>
            <a:endParaRPr lang="en-US" altLang="ko-KR" sz="1500" b="1" dirty="0">
              <a:ln w="3175">
                <a:noFill/>
              </a:ln>
              <a:solidFill>
                <a:schemeClr val="bg1">
                  <a:lumMod val="85000"/>
                </a:schemeClr>
              </a:solidFill>
              <a:latin typeface="HY그래픽" pitchFamily="18" charset="-127"/>
              <a:ea typeface="HY그래픽" pitchFamily="18" charset="-127"/>
            </a:endParaRPr>
          </a:p>
          <a:p>
            <a:pPr>
              <a:defRPr/>
            </a:pPr>
            <a:endParaRPr lang="en-US" altLang="ko-KR" sz="1100" dirty="0" smtClean="0">
              <a:ln w="3175">
                <a:noFill/>
              </a:ln>
              <a:solidFill>
                <a:schemeClr val="bg1">
                  <a:lumMod val="85000"/>
                </a:schemeClr>
              </a:solidFill>
              <a:latin typeface="HY그래픽" pitchFamily="18" charset="-127"/>
              <a:ea typeface="HY그래픽" pitchFamily="18" charset="-127"/>
            </a:endParaRPr>
          </a:p>
          <a:p>
            <a:pPr>
              <a:defRPr/>
            </a:pPr>
            <a:r>
              <a:rPr lang="en-US" altLang="ko-KR" sz="1000" dirty="0">
                <a:ln w="3175">
                  <a:noFill/>
                </a:ln>
                <a:solidFill>
                  <a:schemeClr val="bg1">
                    <a:lumMod val="85000"/>
                  </a:schemeClr>
                </a:solidFill>
                <a:latin typeface="HY그래픽" pitchFamily="18" charset="-127"/>
                <a:ea typeface="HY그래픽" pitchFamily="18" charset="-127"/>
              </a:rPr>
              <a:t>As one of the most beneficial products of modern technology, plastic surgery has the incredible capacity to not only enhance one’s physical beauty, but also heal wounds from the inside. While the Korean wave has brought about much attention to the plastic surgery industry in Korea, foreigners who visit Korea to receive plastic surgery too often leave with regret and dissatisfaction. This phenomenon of foreigners having to go under reoperations can be attributed to the unreliable information and the false advertisements promoted by the media.</a:t>
            </a:r>
          </a:p>
          <a:p>
            <a:pPr>
              <a:defRPr/>
            </a:pPr>
            <a:endParaRPr lang="en-US" altLang="ko-KR" sz="1000" dirty="0">
              <a:ln w="3175">
                <a:noFill/>
              </a:ln>
              <a:solidFill>
                <a:schemeClr val="bg1">
                  <a:lumMod val="85000"/>
                </a:schemeClr>
              </a:solidFill>
              <a:latin typeface="HY그래픽" pitchFamily="18" charset="-127"/>
              <a:ea typeface="HY그래픽" pitchFamily="18" charset="-127"/>
            </a:endParaRPr>
          </a:p>
          <a:p>
            <a:pPr>
              <a:defRPr/>
            </a:pPr>
            <a:r>
              <a:rPr lang="en-US" altLang="ko-KR" sz="1000" dirty="0">
                <a:ln w="3175">
                  <a:noFill/>
                </a:ln>
                <a:solidFill>
                  <a:schemeClr val="bg1">
                    <a:lumMod val="85000"/>
                  </a:schemeClr>
                </a:solidFill>
                <a:latin typeface="HY그래픽" pitchFamily="18" charset="-127"/>
                <a:ea typeface="HY그래픽" pitchFamily="18" charset="-127"/>
              </a:rPr>
              <a:t>We, SMILE Plastic Surgery, consider each and every one of our patients our family. We operate and treat every patient under the belief that we must provide them with health and natural beauty. Plastic surgery is, and should not be, a recurring operation. We will make sure that this is the one and only surgery of your lifetime</a:t>
            </a:r>
            <a:r>
              <a:rPr lang="en-US" altLang="ko-KR" sz="1100" dirty="0">
                <a:ln w="3175">
                  <a:noFill/>
                </a:ln>
                <a:solidFill>
                  <a:schemeClr val="bg1">
                    <a:lumMod val="85000"/>
                  </a:schemeClr>
                </a:solidFill>
                <a:latin typeface="HY그래픽" pitchFamily="18" charset="-127"/>
                <a:ea typeface="HY그래픽" pitchFamily="18" charset="-127"/>
              </a:rPr>
              <a:t>.</a:t>
            </a:r>
            <a:endParaRPr lang="ko-KR" altLang="en-US" sz="1100" dirty="0">
              <a:solidFill>
                <a:schemeClr val="bg1">
                  <a:lumMod val="85000"/>
                </a:schemeClr>
              </a:solidFill>
              <a:latin typeface="HY그래픽" pitchFamily="18" charset="-127"/>
              <a:ea typeface="HY그래픽" pitchFamily="18" charset="-127"/>
            </a:endParaRPr>
          </a:p>
        </p:txBody>
      </p:sp>
      <p:sp>
        <p:nvSpPr>
          <p:cNvPr id="10" name="직사각형 9"/>
          <p:cNvSpPr/>
          <p:nvPr/>
        </p:nvSpPr>
        <p:spPr>
          <a:xfrm>
            <a:off x="576064" y="5499967"/>
            <a:ext cx="5949280" cy="3231654"/>
          </a:xfrm>
          <a:prstGeom prst="rect">
            <a:avLst/>
          </a:prstGeom>
        </p:spPr>
        <p:txBody>
          <a:bodyPr wrap="square">
            <a:spAutoFit/>
          </a:bodyPr>
          <a:lstStyle/>
          <a:p>
            <a:pPr latinLnBrk="0"/>
            <a:r>
              <a:rPr lang="en-US" altLang="ko-KR" sz="1200" dirty="0">
                <a:latin typeface="HY그래픽" pitchFamily="18" charset="-127"/>
                <a:ea typeface="HY그래픽" pitchFamily="18" charset="-127"/>
              </a:rPr>
              <a:t>Lead surgeon of SMILE Plastic Surgery</a:t>
            </a:r>
          </a:p>
          <a:p>
            <a:pPr latinLnBrk="0"/>
            <a:r>
              <a:rPr lang="en-US" altLang="ko-KR" sz="1200" dirty="0">
                <a:latin typeface="HY그래픽" pitchFamily="18" charset="-127"/>
                <a:ea typeface="HY그래픽" pitchFamily="18" charset="-127"/>
              </a:rPr>
              <a:t>Graduate of </a:t>
            </a:r>
            <a:r>
              <a:rPr lang="en-US" altLang="ko-KR" sz="1200" dirty="0" err="1">
                <a:latin typeface="HY그래픽" pitchFamily="18" charset="-127"/>
                <a:ea typeface="HY그래픽" pitchFamily="18" charset="-127"/>
              </a:rPr>
              <a:t>Chosun</a:t>
            </a:r>
            <a:r>
              <a:rPr lang="en-US" altLang="ko-KR" sz="1200" dirty="0">
                <a:latin typeface="HY그래픽" pitchFamily="18" charset="-127"/>
                <a:ea typeface="HY그래픽" pitchFamily="18" charset="-127"/>
              </a:rPr>
              <a:t> University, School of Medicine</a:t>
            </a:r>
          </a:p>
          <a:p>
            <a:pPr latinLnBrk="0"/>
            <a:r>
              <a:rPr lang="en-US" altLang="ko-KR" sz="1200" dirty="0">
                <a:latin typeface="HY그래픽" pitchFamily="18" charset="-127"/>
                <a:ea typeface="HY그래픽" pitchFamily="18" charset="-127"/>
              </a:rPr>
              <a:t>Specialist in Plastic Surgery</a:t>
            </a:r>
          </a:p>
          <a:p>
            <a:r>
              <a:rPr lang="en-US" altLang="ko-KR" sz="1200" dirty="0">
                <a:latin typeface="HY그래픽" pitchFamily="18" charset="-127"/>
                <a:ea typeface="HY그래픽" pitchFamily="18" charset="-127"/>
              </a:rPr>
              <a:t>Member of the Korean Society of Plastic and Reconstructive Surgeons</a:t>
            </a:r>
            <a:endParaRPr lang="ko-KR" altLang="en-US" sz="1200" dirty="0">
              <a:latin typeface="HY그래픽" pitchFamily="18" charset="-127"/>
              <a:ea typeface="HY그래픽" pitchFamily="18" charset="-127"/>
            </a:endParaRPr>
          </a:p>
          <a:p>
            <a:r>
              <a:rPr lang="en-US" altLang="ko-KR" sz="1200" dirty="0">
                <a:latin typeface="HY그래픽" pitchFamily="18" charset="-127"/>
                <a:ea typeface="HY그래픽" pitchFamily="18" charset="-127"/>
              </a:rPr>
              <a:t>Member of the Korean Society for Aesthetic Plastic Surgery</a:t>
            </a:r>
            <a:endParaRPr lang="ko-KR" altLang="en-US" sz="1200" dirty="0">
              <a:latin typeface="HY그래픽" pitchFamily="18" charset="-127"/>
              <a:ea typeface="HY그래픽" pitchFamily="18" charset="-127"/>
            </a:endParaRPr>
          </a:p>
          <a:p>
            <a:r>
              <a:rPr lang="en-US" altLang="ko-KR" sz="1200" dirty="0">
                <a:latin typeface="HY그래픽" pitchFamily="18" charset="-127"/>
                <a:ea typeface="HY그래픽" pitchFamily="18" charset="-127"/>
              </a:rPr>
              <a:t>Member of the Korean Association of Plastic and Reconstructive Surgeons</a:t>
            </a:r>
            <a:endParaRPr lang="ko-KR" altLang="en-US" sz="1200" dirty="0">
              <a:latin typeface="HY그래픽" pitchFamily="18" charset="-127"/>
              <a:ea typeface="HY그래픽" pitchFamily="18" charset="-127"/>
            </a:endParaRPr>
          </a:p>
          <a:p>
            <a:r>
              <a:rPr lang="en-US" altLang="ko-KR" sz="1200" dirty="0">
                <a:latin typeface="HY그래픽" pitchFamily="18" charset="-127"/>
                <a:ea typeface="HY그래픽" pitchFamily="18" charset="-127"/>
              </a:rPr>
              <a:t>Member of the Oriental Society of Aesthetic Plastic Surgeons</a:t>
            </a:r>
          </a:p>
          <a:p>
            <a:r>
              <a:rPr lang="en-US" altLang="ko-KR" sz="1200" dirty="0">
                <a:latin typeface="HY그래픽" pitchFamily="18" charset="-127"/>
                <a:ea typeface="HY그래픽" pitchFamily="18" charset="-127"/>
              </a:rPr>
              <a:t>Member of the International Society of Aesthetic Plastic </a:t>
            </a:r>
            <a:r>
              <a:rPr lang="en-US" altLang="ko-KR" sz="1200" dirty="0" err="1">
                <a:latin typeface="HY그래픽" pitchFamily="18" charset="-127"/>
                <a:ea typeface="HY그래픽" pitchFamily="18" charset="-127"/>
              </a:rPr>
              <a:t>SurgeonsMember</a:t>
            </a:r>
            <a:r>
              <a:rPr lang="en-US" altLang="ko-KR" sz="1200" dirty="0">
                <a:latin typeface="HY그래픽" pitchFamily="18" charset="-127"/>
                <a:ea typeface="HY그래픽" pitchFamily="18" charset="-127"/>
              </a:rPr>
              <a:t> of Korean Cleft Palate-Craniofacial Association</a:t>
            </a:r>
          </a:p>
          <a:p>
            <a:r>
              <a:rPr lang="en-US" altLang="ko-KR" sz="1200" dirty="0">
                <a:latin typeface="HY그래픽" pitchFamily="18" charset="-127"/>
                <a:ea typeface="HY그래픽" pitchFamily="18" charset="-127"/>
              </a:rPr>
              <a:t>Judging panel of Miss KOREA 2010</a:t>
            </a:r>
          </a:p>
          <a:p>
            <a:r>
              <a:rPr lang="en-US" altLang="ko-KR" sz="1200" dirty="0">
                <a:latin typeface="HY그래픽" pitchFamily="18" charset="-127"/>
                <a:ea typeface="HY그래픽" pitchFamily="18" charset="-127"/>
              </a:rPr>
              <a:t>Judging panel of Miss KOREA 2011</a:t>
            </a:r>
          </a:p>
          <a:p>
            <a:r>
              <a:rPr lang="en-US" altLang="ko-KR" sz="1200" dirty="0">
                <a:latin typeface="HY그래픽" pitchFamily="18" charset="-127"/>
                <a:ea typeface="HY그래픽" pitchFamily="18" charset="-127"/>
              </a:rPr>
              <a:t>Judging panel of Miss Intercontinental</a:t>
            </a:r>
            <a:r>
              <a:rPr lang="ko-KR" altLang="en-US" sz="1200" dirty="0">
                <a:latin typeface="HY그래픽" pitchFamily="18" charset="-127"/>
                <a:ea typeface="HY그래픽" pitchFamily="18" charset="-127"/>
              </a:rPr>
              <a:t> </a:t>
            </a:r>
            <a:r>
              <a:rPr lang="en-US" altLang="ko-KR" sz="1200" dirty="0">
                <a:latin typeface="HY그래픽" pitchFamily="18" charset="-127"/>
                <a:ea typeface="HY그래픽" pitchFamily="18" charset="-127"/>
              </a:rPr>
              <a:t>KOREA 2011</a:t>
            </a:r>
            <a:endParaRPr lang="ko-KR" altLang="en-US" sz="1200" dirty="0">
              <a:latin typeface="HY그래픽" pitchFamily="18" charset="-127"/>
              <a:ea typeface="HY그래픽" pitchFamily="18" charset="-127"/>
            </a:endParaRPr>
          </a:p>
          <a:p>
            <a:r>
              <a:rPr lang="en-US" altLang="ko-KR" sz="1200" dirty="0">
                <a:latin typeface="HY그래픽" pitchFamily="18" charset="-127"/>
                <a:ea typeface="HY그래픽" pitchFamily="18" charset="-127"/>
              </a:rPr>
              <a:t>Judging panel of Miss Intercontinental KOREA 2012</a:t>
            </a:r>
            <a:endParaRPr lang="ko-KR" altLang="en-US" sz="1200" dirty="0">
              <a:latin typeface="HY그래픽" pitchFamily="18" charset="-127"/>
              <a:ea typeface="HY그래픽" pitchFamily="18" charset="-127"/>
            </a:endParaRPr>
          </a:p>
          <a:p>
            <a:pPr latinLnBrk="0"/>
            <a:r>
              <a:rPr lang="en-US" altLang="ko-KR" sz="1200" dirty="0">
                <a:latin typeface="HY그래픽" pitchFamily="18" charset="-127"/>
                <a:ea typeface="HY그래픽" pitchFamily="18" charset="-127"/>
              </a:rPr>
              <a:t>Media appearances on KBS,SBS,MBC TV</a:t>
            </a:r>
          </a:p>
          <a:p>
            <a:pPr latinLnBrk="0"/>
            <a:r>
              <a:rPr lang="en-US" altLang="ko-KR" sz="1200" dirty="0">
                <a:latin typeface="HY그래픽" pitchFamily="18" charset="-127"/>
                <a:ea typeface="HY그래픽" pitchFamily="18" charset="-127"/>
              </a:rPr>
              <a:t>Visits by medical teams from China to observe operations at </a:t>
            </a:r>
            <a:r>
              <a:rPr lang="en-US" altLang="zh-CN" sz="1200" dirty="0">
                <a:latin typeface="HY그래픽" pitchFamily="18" charset="-127"/>
                <a:ea typeface="HY그래픽" pitchFamily="18" charset="-127"/>
              </a:rPr>
              <a:t>SMILE</a:t>
            </a:r>
            <a:r>
              <a:rPr lang="en-US" altLang="ko-KR" sz="1200" dirty="0">
                <a:latin typeface="HY그래픽" pitchFamily="18" charset="-127"/>
                <a:ea typeface="HY그래픽" pitchFamily="18" charset="-127"/>
              </a:rPr>
              <a:t> in 2011</a:t>
            </a:r>
          </a:p>
          <a:p>
            <a:pPr latinLnBrk="0"/>
            <a:r>
              <a:rPr lang="en-US" altLang="ko-KR" sz="1200" dirty="0">
                <a:latin typeface="HY그래픽" pitchFamily="18" charset="-127"/>
                <a:ea typeface="HY그래픽" pitchFamily="18" charset="-127"/>
              </a:rPr>
              <a:t>Participated in Seoul Travel Expo of 2010</a:t>
            </a:r>
            <a:r>
              <a:rPr lang="ko-KR" altLang="en-US" sz="1200" dirty="0">
                <a:latin typeface="HY그래픽" pitchFamily="18" charset="-127"/>
                <a:ea typeface="HY그래픽" pitchFamily="18" charset="-127"/>
              </a:rPr>
              <a:t> </a:t>
            </a:r>
            <a:r>
              <a:rPr lang="en-US" altLang="ko-KR" sz="1200" dirty="0">
                <a:latin typeface="HY그래픽" pitchFamily="18" charset="-127"/>
                <a:ea typeface="HY그래픽" pitchFamily="18" charset="-127"/>
              </a:rPr>
              <a:t>(Hosted by the Ministry of Medical Tourism</a:t>
            </a:r>
            <a:r>
              <a:rPr lang="en-US" altLang="ko-KR" sz="1200" dirty="0" smtClean="0">
                <a:latin typeface="HY그래픽" pitchFamily="18" charset="-127"/>
                <a:ea typeface="HY그래픽" pitchFamily="18" charset="-127"/>
              </a:rPr>
              <a:t>)</a:t>
            </a:r>
            <a:endParaRPr lang="en-US" altLang="ko-KR" sz="1200" dirty="0">
              <a:latin typeface="HY그래픽" pitchFamily="18" charset="-127"/>
              <a:ea typeface="HY그래픽" pitchFamily="18" charset="-127"/>
            </a:endParaRPr>
          </a:p>
        </p:txBody>
      </p:sp>
      <p:sp>
        <p:nvSpPr>
          <p:cNvPr id="11" name="직사각형 10"/>
          <p:cNvSpPr/>
          <p:nvPr/>
        </p:nvSpPr>
        <p:spPr>
          <a:xfrm>
            <a:off x="260650" y="5025534"/>
            <a:ext cx="2552302" cy="338554"/>
          </a:xfrm>
          <a:prstGeom prst="rect">
            <a:avLst/>
          </a:prstGeom>
        </p:spPr>
        <p:txBody>
          <a:bodyPr wrap="none">
            <a:spAutoFit/>
          </a:bodyPr>
          <a:lstStyle/>
          <a:p>
            <a:r>
              <a:rPr lang="en-US" altLang="ko-KR" sz="1600" b="1" dirty="0" smtClean="0">
                <a:latin typeface="HY그래픽" pitchFamily="18" charset="-127"/>
                <a:ea typeface="HY그래픽" pitchFamily="18" charset="-127"/>
              </a:rPr>
              <a:t>[</a:t>
            </a:r>
            <a:r>
              <a:rPr lang="en-US" altLang="ko-KR" sz="1600" b="1" dirty="0">
                <a:latin typeface="HY그래픽" pitchFamily="18" charset="-127"/>
                <a:ea typeface="HY그래픽" pitchFamily="18" charset="-127"/>
              </a:rPr>
              <a:t>Dr. Chung’s Biography]</a:t>
            </a:r>
            <a:endParaRPr lang="ko-KR" altLang="en-US" sz="1600" b="1" dirty="0">
              <a:latin typeface="HY그래픽" pitchFamily="18" charset="-127"/>
              <a:ea typeface="HY그래픽" pitchFamily="18" charset="-127"/>
            </a:endParaRP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
        <p:nvSpPr>
          <p:cNvPr id="13" name="직사각형 12"/>
          <p:cNvSpPr/>
          <p:nvPr/>
        </p:nvSpPr>
        <p:spPr>
          <a:xfrm>
            <a:off x="476672" y="187210"/>
            <a:ext cx="5660524" cy="400110"/>
          </a:xfrm>
          <a:prstGeom prst="rect">
            <a:avLst/>
          </a:prstGeom>
        </p:spPr>
        <p:txBody>
          <a:bodyPr wrap="none">
            <a:spAutoFit/>
          </a:bodyPr>
          <a:lstStyle/>
          <a:p>
            <a:pPr lvl="0">
              <a:spcBef>
                <a:spcPct val="0"/>
              </a:spcBef>
              <a:defRPr/>
            </a:pPr>
            <a:r>
              <a:rPr lang="en-US" altLang="ko-KR" sz="2000" b="1" dirty="0" smtClean="0">
                <a:latin typeface="+mj-lt"/>
                <a:ea typeface="HY그래픽" pitchFamily="18" charset="-127"/>
              </a:rPr>
              <a:t>Dr. Woo </a:t>
            </a:r>
            <a:r>
              <a:rPr lang="en-US" altLang="ko-KR" sz="2000" b="1" dirty="0" err="1" smtClean="0">
                <a:latin typeface="+mj-lt"/>
                <a:ea typeface="HY그래픽" pitchFamily="18" charset="-127"/>
              </a:rPr>
              <a:t>Cheol</a:t>
            </a:r>
            <a:r>
              <a:rPr lang="en-US" altLang="ko-KR" sz="2000" b="1" dirty="0" smtClean="0">
                <a:latin typeface="+mj-lt"/>
                <a:ea typeface="HY그래픽" pitchFamily="18" charset="-127"/>
              </a:rPr>
              <a:t> Chung, SMILE Plastic Surgery</a:t>
            </a:r>
            <a:endParaRPr lang="ko-KR" altLang="en-US" sz="2000" b="1" dirty="0">
              <a:latin typeface="HY그래픽" pitchFamily="18" charset="-127"/>
              <a:ea typeface="HY그래픽" pitchFamily="18" charset="-127"/>
            </a:endParaRPr>
          </a:p>
        </p:txBody>
      </p:sp>
      <p:sp>
        <p:nvSpPr>
          <p:cNvPr id="14" name="TextBox 13"/>
          <p:cNvSpPr txBox="1"/>
          <p:nvPr/>
        </p:nvSpPr>
        <p:spPr>
          <a:xfrm>
            <a:off x="3068960" y="561038"/>
            <a:ext cx="3789040" cy="276999"/>
          </a:xfrm>
          <a:prstGeom prst="rect">
            <a:avLst/>
          </a:prstGeom>
          <a:noFill/>
        </p:spPr>
        <p:txBody>
          <a:bodyPr wrap="square" rtlCol="0">
            <a:spAutoFit/>
          </a:bodyPr>
          <a:lstStyle/>
          <a:p>
            <a:r>
              <a:rPr lang="en-US" altLang="ko-KR" sz="1200" b="1" dirty="0" smtClean="0">
                <a:latin typeface="HY그래픽" pitchFamily="18" charset="-127"/>
                <a:ea typeface="HY그래픽" pitchFamily="18" charset="-127"/>
              </a:rPr>
              <a:t>“Plastic surgery patented by Dr. Chung himself”</a:t>
            </a:r>
            <a:endParaRPr lang="ko-KR" altLang="en-US" sz="1200" b="1" dirty="0">
              <a:latin typeface="HY그래픽" pitchFamily="18" charset="-127"/>
              <a:ea typeface="HY그래픽" pitchFamily="18" charset="-127"/>
            </a:endParaRPr>
          </a:p>
        </p:txBody>
      </p:sp>
    </p:spTree>
    <p:extLst>
      <p:ext uri="{BB962C8B-B14F-4D97-AF65-F5344CB8AC3E}">
        <p14:creationId xmlns:p14="http://schemas.microsoft.com/office/powerpoint/2010/main" val="372164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406800" y="5414400"/>
            <a:ext cx="6120000" cy="3600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15"/>
          <p:cNvSpPr>
            <a:spLocks noChangeArrowheads="1"/>
          </p:cNvSpPr>
          <p:nvPr/>
        </p:nvSpPr>
        <p:spPr bwMode="auto">
          <a:xfrm>
            <a:off x="550816" y="5436096"/>
            <a:ext cx="5830512" cy="3524042"/>
          </a:xfrm>
          <a:prstGeom prst="rect">
            <a:avLst/>
          </a:prstGeom>
          <a:noFill/>
          <a:ln w="9525">
            <a:noFill/>
            <a:miter lim="800000"/>
            <a:headEnd/>
            <a:tailEnd/>
          </a:ln>
        </p:spPr>
        <p:txBody>
          <a:bodyPr wrap="square">
            <a:spAutoFit/>
          </a:bodyPr>
          <a:lstStyle/>
          <a:p>
            <a:pPr latinLnBrk="0">
              <a:lnSpc>
                <a:spcPct val="150000"/>
              </a:lnSpc>
              <a:spcBef>
                <a:spcPts val="300"/>
              </a:spcBef>
            </a:pPr>
            <a:r>
              <a:rPr lang="en-US" altLang="ko-KR" sz="1500" b="1" dirty="0" smtClean="0">
                <a:ea typeface="FangSong" pitchFamily="49" charset="-122"/>
              </a:rPr>
              <a:t>U.S.A</a:t>
            </a:r>
          </a:p>
          <a:p>
            <a:pPr latinLnBrk="0">
              <a:spcBef>
                <a:spcPts val="300"/>
              </a:spcBef>
            </a:pPr>
            <a:r>
              <a:rPr kumimoji="0" lang="en-US" altLang="ko-KR" sz="1200" dirty="0" smtClean="0">
                <a:ea typeface="맑은 고딕" pitchFamily="50" charset="-127"/>
              </a:rPr>
              <a:t>  University of Texas SW medical center</a:t>
            </a:r>
          </a:p>
          <a:p>
            <a:pPr latinLnBrk="0">
              <a:spcBef>
                <a:spcPts val="300"/>
              </a:spcBef>
            </a:pPr>
            <a:r>
              <a:rPr kumimoji="0" lang="en-US" altLang="ko-KR" sz="1200" dirty="0" smtClean="0">
                <a:ea typeface="맑은 고딕" pitchFamily="50" charset="-127"/>
              </a:rPr>
              <a:t>  Day surgery center, Dallas</a:t>
            </a:r>
          </a:p>
          <a:p>
            <a:pPr latinLnBrk="0">
              <a:spcBef>
                <a:spcPts val="300"/>
              </a:spcBef>
            </a:pPr>
            <a:r>
              <a:rPr kumimoji="0" lang="en-US" altLang="ko-KR" sz="1200" dirty="0" smtClean="0">
                <a:ea typeface="맑은 고딕" pitchFamily="50" charset="-127"/>
              </a:rPr>
              <a:t>  University of case western reserve</a:t>
            </a:r>
          </a:p>
          <a:p>
            <a:pPr latinLnBrk="0">
              <a:spcBef>
                <a:spcPts val="300"/>
              </a:spcBef>
            </a:pPr>
            <a:r>
              <a:rPr kumimoji="0" lang="en-US" altLang="ko-KR" sz="1200" dirty="0" smtClean="0">
                <a:ea typeface="맑은 고딕" pitchFamily="50" charset="-127"/>
              </a:rPr>
              <a:t>  </a:t>
            </a:r>
            <a:r>
              <a:rPr kumimoji="0" lang="en-US" altLang="ko-KR" sz="1200" dirty="0" err="1" smtClean="0">
                <a:ea typeface="맑은 고딕" pitchFamily="50" charset="-127"/>
              </a:rPr>
              <a:t>Zeeba</a:t>
            </a:r>
            <a:r>
              <a:rPr kumimoji="0" lang="en-US" altLang="ko-KR" sz="1200" dirty="0" smtClean="0">
                <a:ea typeface="맑은 고딕" pitchFamily="50" charset="-127"/>
              </a:rPr>
              <a:t> medical center, Cleveland</a:t>
            </a:r>
          </a:p>
          <a:p>
            <a:pPr latinLnBrk="0">
              <a:spcBef>
                <a:spcPts val="300"/>
              </a:spcBef>
            </a:pPr>
            <a:r>
              <a:rPr kumimoji="0" lang="en-US" altLang="ko-KR" sz="1200" dirty="0" smtClean="0">
                <a:ea typeface="맑은 고딕" pitchFamily="50" charset="-127"/>
              </a:rPr>
              <a:t>  University of New York, Manhattan EET hospital, NY</a:t>
            </a:r>
          </a:p>
          <a:p>
            <a:pPr latinLnBrk="0">
              <a:spcBef>
                <a:spcPts val="300"/>
              </a:spcBef>
            </a:pPr>
            <a:r>
              <a:rPr kumimoji="0" lang="en-US" altLang="ko-KR" sz="1200" dirty="0" smtClean="0">
                <a:ea typeface="맑은 고딕" pitchFamily="50" charset="-127"/>
              </a:rPr>
              <a:t>  University of </a:t>
            </a:r>
            <a:r>
              <a:rPr kumimoji="0" lang="en-US" altLang="ko-KR" sz="1200" dirty="0" err="1" smtClean="0">
                <a:ea typeface="맑은 고딕" pitchFamily="50" charset="-127"/>
              </a:rPr>
              <a:t>california</a:t>
            </a:r>
            <a:r>
              <a:rPr kumimoji="0" lang="en-US" altLang="ko-KR" sz="1200" dirty="0" smtClean="0">
                <a:ea typeface="맑은 고딕" pitchFamily="50" charset="-127"/>
              </a:rPr>
              <a:t> </a:t>
            </a:r>
            <a:r>
              <a:rPr kumimoji="0" lang="en-US" altLang="ko-KR" sz="1200" dirty="0" err="1" smtClean="0">
                <a:ea typeface="맑은 고딕" pitchFamily="50" charset="-127"/>
              </a:rPr>
              <a:t>lrvine</a:t>
            </a:r>
            <a:r>
              <a:rPr kumimoji="0" lang="en-US" altLang="ko-KR" sz="1200" dirty="0" smtClean="0">
                <a:ea typeface="맑은 고딕" pitchFamily="50" charset="-127"/>
              </a:rPr>
              <a:t> </a:t>
            </a:r>
          </a:p>
          <a:p>
            <a:pPr latinLnBrk="0">
              <a:spcBef>
                <a:spcPts val="300"/>
              </a:spcBef>
            </a:pPr>
            <a:r>
              <a:rPr kumimoji="0" lang="en-US" altLang="ko-KR" sz="1200" dirty="0" smtClean="0">
                <a:ea typeface="맑은 고딕" pitchFamily="50" charset="-127"/>
              </a:rPr>
              <a:t>  New port beach Lido medical center, Orange County</a:t>
            </a:r>
          </a:p>
          <a:p>
            <a:pPr latinLnBrk="0">
              <a:lnSpc>
                <a:spcPct val="150000"/>
              </a:lnSpc>
              <a:spcBef>
                <a:spcPts val="300"/>
              </a:spcBef>
            </a:pPr>
            <a:endParaRPr kumimoji="0" lang="en-US" altLang="ko-KR" sz="1200" dirty="0" smtClean="0">
              <a:ea typeface="맑은 고딕" pitchFamily="50" charset="-127"/>
            </a:endParaRPr>
          </a:p>
          <a:p>
            <a:pPr latinLnBrk="0">
              <a:lnSpc>
                <a:spcPct val="150000"/>
              </a:lnSpc>
              <a:spcBef>
                <a:spcPts val="300"/>
              </a:spcBef>
            </a:pPr>
            <a:r>
              <a:rPr kumimoji="0" lang="en-US" altLang="zh-CN" sz="1500" b="1" dirty="0" smtClean="0">
                <a:ea typeface="FangSong" pitchFamily="49" charset="-122"/>
              </a:rPr>
              <a:t>FRANCE</a:t>
            </a:r>
          </a:p>
          <a:p>
            <a:pPr latinLnBrk="0">
              <a:spcBef>
                <a:spcPts val="300"/>
              </a:spcBef>
            </a:pPr>
            <a:r>
              <a:rPr kumimoji="0" lang="en-US" altLang="ko-KR" sz="1200" dirty="0" smtClean="0">
                <a:ea typeface="맑은 고딕" pitchFamily="50" charset="-127"/>
              </a:rPr>
              <a:t>  </a:t>
            </a:r>
            <a:r>
              <a:rPr kumimoji="0" lang="en-US" altLang="ko-KR" sz="1200" dirty="0" err="1" smtClean="0">
                <a:ea typeface="맑은 고딕" pitchFamily="50" charset="-127"/>
              </a:rPr>
              <a:t>Laribosiere</a:t>
            </a:r>
            <a:r>
              <a:rPr kumimoji="0" lang="en-US" altLang="ko-KR" sz="1200" dirty="0" smtClean="0">
                <a:ea typeface="맑은 고딕" pitchFamily="50" charset="-127"/>
              </a:rPr>
              <a:t> hospital, </a:t>
            </a:r>
            <a:r>
              <a:rPr kumimoji="0" lang="en-US" altLang="ko-KR" sz="1200" dirty="0" err="1" smtClean="0">
                <a:ea typeface="맑은 고딕" pitchFamily="50" charset="-127"/>
              </a:rPr>
              <a:t>paris</a:t>
            </a:r>
            <a:endParaRPr kumimoji="0" lang="en-US" altLang="ko-KR" sz="1200" dirty="0" smtClean="0">
              <a:ea typeface="맑은 고딕" pitchFamily="50" charset="-127"/>
            </a:endParaRPr>
          </a:p>
          <a:p>
            <a:pPr latinLnBrk="0">
              <a:spcBef>
                <a:spcPts val="300"/>
              </a:spcBef>
            </a:pPr>
            <a:r>
              <a:rPr kumimoji="0" lang="en-US" altLang="ko-KR" sz="1200" dirty="0" smtClean="0">
                <a:ea typeface="맑은 고딕" pitchFamily="50" charset="-127"/>
              </a:rPr>
              <a:t>  Turin &amp; </a:t>
            </a:r>
            <a:r>
              <a:rPr kumimoji="0" lang="en-US" altLang="ko-KR" sz="1200" dirty="0" err="1" smtClean="0">
                <a:ea typeface="맑은 고딕" pitchFamily="50" charset="-127"/>
              </a:rPr>
              <a:t>Spontini</a:t>
            </a:r>
            <a:r>
              <a:rPr kumimoji="0" lang="en-US" altLang="ko-KR" sz="1200" dirty="0" smtClean="0">
                <a:ea typeface="맑은 고딕" pitchFamily="50" charset="-127"/>
              </a:rPr>
              <a:t> clinic, Paris</a:t>
            </a:r>
          </a:p>
          <a:p>
            <a:pPr latinLnBrk="0">
              <a:spcBef>
                <a:spcPts val="300"/>
              </a:spcBef>
            </a:pPr>
            <a:r>
              <a:rPr kumimoji="0" lang="en-US" altLang="ko-KR" sz="1200" dirty="0" smtClean="0">
                <a:ea typeface="맑은 고딕" pitchFamily="50" charset="-127"/>
              </a:rPr>
              <a:t>  Center </a:t>
            </a:r>
            <a:r>
              <a:rPr kumimoji="0" lang="en-US" altLang="ko-KR" sz="1200" dirty="0" err="1" smtClean="0">
                <a:ea typeface="맑은 고딕" pitchFamily="50" charset="-127"/>
              </a:rPr>
              <a:t>Chriungical</a:t>
            </a:r>
            <a:r>
              <a:rPr kumimoji="0" lang="en-US" altLang="ko-KR" sz="1200" dirty="0" smtClean="0">
                <a:ea typeface="맑은 고딕" pitchFamily="50" charset="-127"/>
              </a:rPr>
              <a:t> de, Paris</a:t>
            </a:r>
          </a:p>
          <a:p>
            <a:endParaRPr kumimoji="0" lang="ko-KR" altLang="en-US" sz="1000" dirty="0">
              <a:ea typeface="맑은 고딕" pitchFamily="50" charset="-127"/>
            </a:endParaRPr>
          </a:p>
        </p:txBody>
      </p:sp>
      <p:pic>
        <p:nvPicPr>
          <p:cNvPr id="2050" name="Picture 2"/>
          <p:cNvPicPr>
            <a:picLocks noChangeAspect="1" noChangeArrowheads="1"/>
          </p:cNvPicPr>
          <p:nvPr/>
        </p:nvPicPr>
        <p:blipFill>
          <a:blip r:embed="rId2" cstate="print"/>
          <a:srcRect/>
          <a:stretch>
            <a:fillRect/>
          </a:stretch>
        </p:blipFill>
        <p:spPr bwMode="auto">
          <a:xfrm>
            <a:off x="1" y="921494"/>
            <a:ext cx="3573015" cy="3960000"/>
          </a:xfrm>
          <a:prstGeom prst="rect">
            <a:avLst/>
          </a:prstGeom>
          <a:ln>
            <a:noFill/>
          </a:ln>
          <a:effectLst>
            <a:outerShdw blurRad="190500" algn="tl" rotWithShape="0">
              <a:srgbClr val="000000">
                <a:alpha val="70000"/>
              </a:srgbClr>
            </a:outerShdw>
          </a:effectLst>
        </p:spPr>
      </p:pic>
      <p:pic>
        <p:nvPicPr>
          <p:cNvPr id="2052" name="Picture 4"/>
          <p:cNvPicPr>
            <a:picLocks noChangeAspect="1" noChangeArrowheads="1"/>
          </p:cNvPicPr>
          <p:nvPr/>
        </p:nvPicPr>
        <p:blipFill>
          <a:blip r:embed="rId3" cstate="print"/>
          <a:srcRect/>
          <a:stretch>
            <a:fillRect/>
          </a:stretch>
        </p:blipFill>
        <p:spPr bwMode="auto">
          <a:xfrm>
            <a:off x="3573016" y="921078"/>
            <a:ext cx="3284984" cy="2557130"/>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4" cstate="print"/>
          <a:srcRect/>
          <a:stretch>
            <a:fillRect/>
          </a:stretch>
        </p:blipFill>
        <p:spPr bwMode="auto">
          <a:xfrm>
            <a:off x="3573016" y="2847168"/>
            <a:ext cx="3284984" cy="2034326"/>
          </a:xfrm>
          <a:prstGeom prst="rect">
            <a:avLst/>
          </a:prstGeom>
          <a:ln>
            <a:noFill/>
          </a:ln>
          <a:effectLst>
            <a:outerShdw blurRad="190500" algn="tl" rotWithShape="0">
              <a:srgbClr val="000000">
                <a:alpha val="70000"/>
              </a:srgbClr>
            </a:outerShdw>
          </a:effectLst>
        </p:spPr>
      </p:pic>
      <p:pic>
        <p:nvPicPr>
          <p:cNvPr id="11" name="그림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
        <p:nvSpPr>
          <p:cNvPr id="10" name="직사각형 9"/>
          <p:cNvSpPr/>
          <p:nvPr/>
        </p:nvSpPr>
        <p:spPr>
          <a:xfrm>
            <a:off x="476672" y="187210"/>
            <a:ext cx="5660524" cy="400110"/>
          </a:xfrm>
          <a:prstGeom prst="rect">
            <a:avLst/>
          </a:prstGeom>
        </p:spPr>
        <p:txBody>
          <a:bodyPr wrap="none">
            <a:spAutoFit/>
          </a:bodyPr>
          <a:lstStyle/>
          <a:p>
            <a:pPr lvl="0">
              <a:spcBef>
                <a:spcPct val="0"/>
              </a:spcBef>
              <a:defRPr/>
            </a:pPr>
            <a:r>
              <a:rPr lang="en-US" altLang="ko-KR" sz="2000" b="1" dirty="0" smtClean="0">
                <a:latin typeface="+mj-lt"/>
                <a:ea typeface="HY그래픽" pitchFamily="18" charset="-127"/>
              </a:rPr>
              <a:t>Dr. Woo </a:t>
            </a:r>
            <a:r>
              <a:rPr lang="en-US" altLang="ko-KR" sz="2000" b="1" dirty="0" err="1" smtClean="0">
                <a:latin typeface="+mj-lt"/>
                <a:ea typeface="HY그래픽" pitchFamily="18" charset="-127"/>
              </a:rPr>
              <a:t>Cheol</a:t>
            </a:r>
            <a:r>
              <a:rPr lang="en-US" altLang="ko-KR" sz="2000" b="1" dirty="0" smtClean="0">
                <a:latin typeface="+mj-lt"/>
                <a:ea typeface="HY그래픽" pitchFamily="18" charset="-127"/>
              </a:rPr>
              <a:t> Chung, SMILE Plastic Surgery</a:t>
            </a:r>
            <a:endParaRPr lang="ko-KR" altLang="en-US" sz="2000" b="1" dirty="0">
              <a:latin typeface="HY그래픽" pitchFamily="18" charset="-127"/>
              <a:ea typeface="HY그래픽" pitchFamily="18" charset="-127"/>
            </a:endParaRPr>
          </a:p>
        </p:txBody>
      </p:sp>
      <p:sp>
        <p:nvSpPr>
          <p:cNvPr id="14" name="직사각형 13"/>
          <p:cNvSpPr/>
          <p:nvPr/>
        </p:nvSpPr>
        <p:spPr>
          <a:xfrm>
            <a:off x="260650" y="5025534"/>
            <a:ext cx="3938999" cy="338554"/>
          </a:xfrm>
          <a:prstGeom prst="rect">
            <a:avLst/>
          </a:prstGeom>
        </p:spPr>
        <p:txBody>
          <a:bodyPr wrap="none">
            <a:spAutoFit/>
          </a:bodyPr>
          <a:lstStyle/>
          <a:p>
            <a:r>
              <a:rPr kumimoji="0" lang="en-US" altLang="ko-KR" sz="1600" b="1" dirty="0" smtClean="0">
                <a:latin typeface="HY그래픽" pitchFamily="18" charset="-127"/>
                <a:ea typeface="HY그래픽" pitchFamily="18" charset="-127"/>
              </a:rPr>
              <a:t>[Dr. Chung’s Educational Background]</a:t>
            </a:r>
            <a:endParaRPr kumimoji="0" lang="ko-KR" altLang="en-US" sz="1600" b="1" dirty="0">
              <a:latin typeface="HY그래픽" pitchFamily="18" charset="-127"/>
              <a:ea typeface="HY그래픽" pitchFamily="18" charset="-127"/>
            </a:endParaRPr>
          </a:p>
        </p:txBody>
      </p:sp>
    </p:spTree>
    <p:extLst>
      <p:ext uri="{BB962C8B-B14F-4D97-AF65-F5344CB8AC3E}">
        <p14:creationId xmlns:p14="http://schemas.microsoft.com/office/powerpoint/2010/main" val="152340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921600"/>
            <a:ext cx="6885384" cy="429847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11908" y="5220072"/>
            <a:ext cx="6873476" cy="36724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4149080" y="1115616"/>
            <a:ext cx="2520280" cy="3616375"/>
          </a:xfrm>
          <a:prstGeom prst="rect">
            <a:avLst/>
          </a:prstGeom>
          <a:noFill/>
        </p:spPr>
        <p:txBody>
          <a:bodyPr wrap="square" rtlCol="0">
            <a:spAutoFit/>
          </a:bodyPr>
          <a:lstStyle/>
          <a:p>
            <a:r>
              <a:rPr lang="en-US" altLang="ko-KR" sz="1500" b="1" dirty="0">
                <a:solidFill>
                  <a:srgbClr val="C00000"/>
                </a:solidFill>
                <a:latin typeface="HY그래픽" pitchFamily="18" charset="-127"/>
                <a:ea typeface="HY그래픽" pitchFamily="18" charset="-127"/>
              </a:rPr>
              <a:t>“Celebrities that visited SMILE include actresses and singers such as </a:t>
            </a:r>
            <a:endParaRPr lang="en-US" altLang="ko-KR" sz="1500" b="1" dirty="0" smtClean="0">
              <a:solidFill>
                <a:srgbClr val="C00000"/>
              </a:solidFill>
              <a:latin typeface="HY그래픽" pitchFamily="18" charset="-127"/>
              <a:ea typeface="HY그래픽" pitchFamily="18" charset="-127"/>
            </a:endParaRPr>
          </a:p>
          <a:p>
            <a:r>
              <a:rPr lang="en-US" altLang="ko-KR" sz="1500" b="1" dirty="0" smtClean="0">
                <a:solidFill>
                  <a:srgbClr val="C00000"/>
                </a:solidFill>
                <a:latin typeface="HY그래픽" pitchFamily="18" charset="-127"/>
                <a:ea typeface="HY그래픽" pitchFamily="18" charset="-127"/>
              </a:rPr>
              <a:t>Lee </a:t>
            </a:r>
            <a:r>
              <a:rPr lang="en-US" altLang="ko-KR" sz="1500" b="1" dirty="0">
                <a:solidFill>
                  <a:srgbClr val="C00000"/>
                </a:solidFill>
                <a:latin typeface="HY그래픽" pitchFamily="18" charset="-127"/>
                <a:ea typeface="HY그래픽" pitchFamily="18" charset="-127"/>
              </a:rPr>
              <a:t>Da-</a:t>
            </a:r>
            <a:r>
              <a:rPr lang="en-US" altLang="ko-KR" sz="1500" b="1" dirty="0" err="1">
                <a:solidFill>
                  <a:srgbClr val="C00000"/>
                </a:solidFill>
                <a:latin typeface="HY그래픽" pitchFamily="18" charset="-127"/>
                <a:ea typeface="HY그래픽" pitchFamily="18" charset="-127"/>
              </a:rPr>
              <a:t>hae</a:t>
            </a:r>
            <a:r>
              <a:rPr lang="en-US" altLang="ko-KR" sz="1500" b="1" dirty="0">
                <a:solidFill>
                  <a:srgbClr val="C00000"/>
                </a:solidFill>
                <a:latin typeface="HY그래픽" pitchFamily="18" charset="-127"/>
                <a:ea typeface="HY그래픽" pitchFamily="18" charset="-127"/>
              </a:rPr>
              <a:t>, </a:t>
            </a:r>
            <a:r>
              <a:rPr lang="en-US" altLang="ko-KR" sz="1500" b="1" dirty="0" err="1">
                <a:solidFill>
                  <a:srgbClr val="C00000"/>
                </a:solidFill>
                <a:latin typeface="HY그래픽" pitchFamily="18" charset="-127"/>
                <a:ea typeface="HY그래픽" pitchFamily="18" charset="-127"/>
              </a:rPr>
              <a:t>Harisu</a:t>
            </a:r>
            <a:r>
              <a:rPr lang="en-US" altLang="ko-KR" sz="1500" b="1" dirty="0">
                <a:solidFill>
                  <a:srgbClr val="C00000"/>
                </a:solidFill>
                <a:latin typeface="HY그래픽" pitchFamily="18" charset="-127"/>
                <a:ea typeface="HY그래픽" pitchFamily="18" charset="-127"/>
              </a:rPr>
              <a:t>, </a:t>
            </a:r>
            <a:r>
              <a:rPr lang="en-US" altLang="ko-KR" sz="1500" b="1" dirty="0" err="1">
                <a:solidFill>
                  <a:srgbClr val="C00000"/>
                </a:solidFill>
                <a:latin typeface="HY그래픽" pitchFamily="18" charset="-127"/>
                <a:ea typeface="HY그래픽" pitchFamily="18" charset="-127"/>
              </a:rPr>
              <a:t>Ji</a:t>
            </a:r>
            <a:r>
              <a:rPr lang="en-US" altLang="ko-KR" sz="1500" b="1" dirty="0">
                <a:solidFill>
                  <a:srgbClr val="C00000"/>
                </a:solidFill>
                <a:latin typeface="HY그래픽" pitchFamily="18" charset="-127"/>
                <a:ea typeface="HY그래픽" pitchFamily="18" charset="-127"/>
              </a:rPr>
              <a:t> Chang-</a:t>
            </a:r>
            <a:r>
              <a:rPr lang="en-US" altLang="ko-KR" sz="1500" b="1" dirty="0" err="1">
                <a:solidFill>
                  <a:srgbClr val="C00000"/>
                </a:solidFill>
                <a:latin typeface="HY그래픽" pitchFamily="18" charset="-127"/>
                <a:ea typeface="HY그래픽" pitchFamily="18" charset="-127"/>
              </a:rPr>
              <a:t>wook</a:t>
            </a:r>
            <a:r>
              <a:rPr lang="en-US" altLang="ko-KR" sz="1500" b="1" dirty="0">
                <a:solidFill>
                  <a:srgbClr val="C00000"/>
                </a:solidFill>
                <a:latin typeface="HY그래픽" pitchFamily="18" charset="-127"/>
                <a:ea typeface="HY그래픽" pitchFamily="18" charset="-127"/>
              </a:rPr>
              <a:t>, Oh Jong-</a:t>
            </a:r>
            <a:r>
              <a:rPr lang="en-US" altLang="ko-KR" sz="1500" b="1" dirty="0" err="1">
                <a:solidFill>
                  <a:srgbClr val="C00000"/>
                </a:solidFill>
                <a:latin typeface="HY그래픽" pitchFamily="18" charset="-127"/>
                <a:ea typeface="HY그래픽" pitchFamily="18" charset="-127"/>
              </a:rPr>
              <a:t>hyuk</a:t>
            </a:r>
            <a:r>
              <a:rPr lang="en-US" altLang="ko-KR" sz="1500" b="1" dirty="0">
                <a:solidFill>
                  <a:srgbClr val="C00000"/>
                </a:solidFill>
                <a:latin typeface="HY그래픽" pitchFamily="18" charset="-127"/>
                <a:ea typeface="HY그래픽" pitchFamily="18" charset="-127"/>
              </a:rPr>
              <a:t>, </a:t>
            </a:r>
            <a:r>
              <a:rPr lang="en-US" altLang="ko-KR" sz="1500" b="1" dirty="0" err="1">
                <a:solidFill>
                  <a:srgbClr val="C00000"/>
                </a:solidFill>
                <a:latin typeface="HY그래픽" pitchFamily="18" charset="-127"/>
                <a:ea typeface="HY그래픽" pitchFamily="18" charset="-127"/>
              </a:rPr>
              <a:t>Uhm</a:t>
            </a:r>
            <a:r>
              <a:rPr lang="en-US" altLang="ko-KR" sz="1500" b="1" dirty="0">
                <a:solidFill>
                  <a:srgbClr val="C00000"/>
                </a:solidFill>
                <a:latin typeface="HY그래픽" pitchFamily="18" charset="-127"/>
                <a:ea typeface="HY그래픽" pitchFamily="18" charset="-127"/>
              </a:rPr>
              <a:t> Jung-</a:t>
            </a:r>
            <a:r>
              <a:rPr lang="en-US" altLang="ko-KR" sz="1500" b="1" dirty="0" err="1">
                <a:solidFill>
                  <a:srgbClr val="C00000"/>
                </a:solidFill>
                <a:latin typeface="HY그래픽" pitchFamily="18" charset="-127"/>
                <a:ea typeface="HY그래픽" pitchFamily="18" charset="-127"/>
              </a:rPr>
              <a:t>hwa</a:t>
            </a:r>
            <a:r>
              <a:rPr lang="en-US" altLang="ko-KR" sz="1500" b="1" dirty="0">
                <a:solidFill>
                  <a:srgbClr val="C00000"/>
                </a:solidFill>
                <a:latin typeface="HY그래픽" pitchFamily="18" charset="-127"/>
                <a:ea typeface="HY그래픽" pitchFamily="18" charset="-127"/>
              </a:rPr>
              <a:t>, T-</a:t>
            </a:r>
            <a:r>
              <a:rPr lang="en-US" altLang="ko-KR" sz="1500" b="1" dirty="0" err="1">
                <a:solidFill>
                  <a:srgbClr val="C00000"/>
                </a:solidFill>
                <a:latin typeface="HY그래픽" pitchFamily="18" charset="-127"/>
                <a:ea typeface="HY그래픽" pitchFamily="18" charset="-127"/>
              </a:rPr>
              <a:t>ara</a:t>
            </a:r>
            <a:r>
              <a:rPr lang="en-US" altLang="ko-KR" sz="1500" b="1" dirty="0">
                <a:solidFill>
                  <a:srgbClr val="C00000"/>
                </a:solidFill>
                <a:latin typeface="HY그래픽" pitchFamily="18" charset="-127"/>
                <a:ea typeface="HY그래픽" pitchFamily="18" charset="-127"/>
              </a:rPr>
              <a:t>, </a:t>
            </a:r>
            <a:r>
              <a:rPr lang="en-US" altLang="ko-KR" sz="1500" b="1" dirty="0" err="1">
                <a:solidFill>
                  <a:srgbClr val="C00000"/>
                </a:solidFill>
                <a:latin typeface="HY그래픽" pitchFamily="18" charset="-127"/>
                <a:ea typeface="HY그래픽" pitchFamily="18" charset="-127"/>
              </a:rPr>
              <a:t>Im</a:t>
            </a:r>
            <a:r>
              <a:rPr lang="en-US" altLang="ko-KR" sz="1500" b="1" dirty="0">
                <a:solidFill>
                  <a:srgbClr val="C00000"/>
                </a:solidFill>
                <a:latin typeface="HY그래픽" pitchFamily="18" charset="-127"/>
                <a:ea typeface="HY그래픽" pitchFamily="18" charset="-127"/>
              </a:rPr>
              <a:t> Jung-</a:t>
            </a:r>
            <a:r>
              <a:rPr lang="en-US" altLang="ko-KR" sz="1500" b="1" dirty="0" err="1">
                <a:solidFill>
                  <a:srgbClr val="C00000"/>
                </a:solidFill>
                <a:latin typeface="HY그래픽" pitchFamily="18" charset="-127"/>
                <a:ea typeface="HY그래픽" pitchFamily="18" charset="-127"/>
              </a:rPr>
              <a:t>eun</a:t>
            </a:r>
            <a:r>
              <a:rPr lang="en-US" altLang="ko-KR" sz="1500" b="1" dirty="0">
                <a:solidFill>
                  <a:srgbClr val="C00000"/>
                </a:solidFill>
                <a:latin typeface="HY그래픽" pitchFamily="18" charset="-127"/>
                <a:ea typeface="HY그래픽" pitchFamily="18" charset="-127"/>
              </a:rPr>
              <a:t>, </a:t>
            </a:r>
            <a:r>
              <a:rPr lang="en-US" altLang="ko-KR" sz="1500" b="1" dirty="0" err="1">
                <a:solidFill>
                  <a:srgbClr val="C00000"/>
                </a:solidFill>
                <a:latin typeface="HY그래픽" pitchFamily="18" charset="-127"/>
                <a:ea typeface="HY그래픽" pitchFamily="18" charset="-127"/>
              </a:rPr>
              <a:t>Hye-kyung</a:t>
            </a:r>
            <a:r>
              <a:rPr lang="en-US" altLang="ko-KR" sz="1500" b="1" dirty="0">
                <a:solidFill>
                  <a:srgbClr val="C00000"/>
                </a:solidFill>
                <a:latin typeface="HY그래픽" pitchFamily="18" charset="-127"/>
                <a:ea typeface="HY그래픽" pitchFamily="18" charset="-127"/>
              </a:rPr>
              <a:t> Park, Sol Kyung-</a:t>
            </a:r>
            <a:r>
              <a:rPr lang="en-US" altLang="ko-KR" sz="1500" b="1" dirty="0" err="1">
                <a:solidFill>
                  <a:srgbClr val="C00000"/>
                </a:solidFill>
                <a:latin typeface="HY그래픽" pitchFamily="18" charset="-127"/>
                <a:ea typeface="HY그래픽" pitchFamily="18" charset="-127"/>
              </a:rPr>
              <a:t>gu</a:t>
            </a:r>
            <a:r>
              <a:rPr lang="en-US" altLang="ko-KR" sz="1500" b="1" dirty="0">
                <a:solidFill>
                  <a:srgbClr val="C00000"/>
                </a:solidFill>
                <a:latin typeface="HY그래픽" pitchFamily="18" charset="-127"/>
                <a:ea typeface="HY그래픽" pitchFamily="18" charset="-127"/>
              </a:rPr>
              <a:t>, Brown Eyed Girls and many more”</a:t>
            </a:r>
            <a:endParaRPr lang="en-US" altLang="ko-KR" sz="1400" b="1" dirty="0">
              <a:solidFill>
                <a:srgbClr val="C00000"/>
              </a:solidFill>
              <a:latin typeface="HY그래픽" pitchFamily="18" charset="-127"/>
              <a:ea typeface="HY그래픽" pitchFamily="18" charset="-127"/>
            </a:endParaRPr>
          </a:p>
          <a:p>
            <a:pPr algn="just"/>
            <a:endParaRPr lang="en-US" altLang="ko-KR" sz="1400" b="1" dirty="0" smtClean="0">
              <a:solidFill>
                <a:srgbClr val="C00000"/>
              </a:solidFill>
              <a:latin typeface="HY그래픽" pitchFamily="18" charset="-127"/>
              <a:ea typeface="HY그래픽" pitchFamily="18" charset="-127"/>
            </a:endParaRPr>
          </a:p>
          <a:p>
            <a:r>
              <a:rPr lang="en-US" altLang="ko-KR" sz="1300" dirty="0">
                <a:latin typeface="HY그래픽" pitchFamily="18" charset="-127"/>
                <a:ea typeface="HY그래픽" pitchFamily="18" charset="-127"/>
              </a:rPr>
              <a:t>As these celebrities continue to build successful careers, we are extremely proud of all their accomplishments and endeavors.</a:t>
            </a:r>
            <a:endParaRPr lang="en-US" altLang="ko-KR" sz="1400" b="1" dirty="0">
              <a:latin typeface="HY그래픽" pitchFamily="18" charset="-127"/>
              <a:ea typeface="HY그래픽" pitchFamily="18" charset="-127"/>
            </a:endParaRPr>
          </a:p>
        </p:txBody>
      </p:sp>
      <p:pic>
        <p:nvPicPr>
          <p:cNvPr id="2" name="Picture 2"/>
          <p:cNvPicPr>
            <a:picLocks noChangeAspect="1" noChangeArrowheads="1"/>
          </p:cNvPicPr>
          <p:nvPr/>
        </p:nvPicPr>
        <p:blipFill>
          <a:blip r:embed="rId2" cstate="print"/>
          <a:srcRect/>
          <a:stretch>
            <a:fillRect/>
          </a:stretch>
        </p:blipFill>
        <p:spPr bwMode="auto">
          <a:xfrm>
            <a:off x="188644" y="971600"/>
            <a:ext cx="2101382" cy="2055899"/>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2420889" y="971599"/>
            <a:ext cx="1440160" cy="1389628"/>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rotWithShape="1">
          <a:blip r:embed="rId4" cstate="print"/>
          <a:srcRect b="2527"/>
          <a:stretch/>
        </p:blipFill>
        <p:spPr bwMode="auto">
          <a:xfrm>
            <a:off x="188643" y="3131840"/>
            <a:ext cx="2120822" cy="1980000"/>
          </a:xfrm>
          <a:prstGeom prst="rect">
            <a:avLst/>
          </a:prstGeom>
          <a:ln>
            <a:noFill/>
          </a:ln>
          <a:effectLst>
            <a:outerShdw blurRad="190500" algn="tl" rotWithShape="0">
              <a:srgbClr val="000000">
                <a:alpha val="70000"/>
              </a:srgbClr>
            </a:outerShdw>
          </a:effectLst>
        </p:spPr>
      </p:pic>
      <p:pic>
        <p:nvPicPr>
          <p:cNvPr id="3" name="Picture 5"/>
          <p:cNvPicPr>
            <a:picLocks noChangeAspect="1" noChangeArrowheads="1"/>
          </p:cNvPicPr>
          <p:nvPr/>
        </p:nvPicPr>
        <p:blipFill rotWithShape="1">
          <a:blip r:embed="rId5" cstate="print"/>
          <a:srcRect t="5249" b="-5249"/>
          <a:stretch/>
        </p:blipFill>
        <p:spPr bwMode="auto">
          <a:xfrm>
            <a:off x="2420889" y="2412000"/>
            <a:ext cx="1440160" cy="1376436"/>
          </a:xfrm>
          <a:prstGeom prst="rect">
            <a:avLst/>
          </a:prstGeom>
          <a:ln>
            <a:noFill/>
          </a:ln>
          <a:effectLst>
            <a:outerShdw blurRad="190500" algn="tl" rotWithShape="0">
              <a:srgbClr val="000000">
                <a:alpha val="70000"/>
              </a:srgbClr>
            </a:outerShdw>
          </a:effectLst>
        </p:spPr>
      </p:pic>
      <p:pic>
        <p:nvPicPr>
          <p:cNvPr id="1031" name="Picture 7"/>
          <p:cNvPicPr>
            <a:picLocks noChangeAspect="1" noChangeArrowheads="1"/>
          </p:cNvPicPr>
          <p:nvPr/>
        </p:nvPicPr>
        <p:blipFill>
          <a:blip r:embed="rId6" cstate="print"/>
          <a:srcRect/>
          <a:stretch>
            <a:fillRect/>
          </a:stretch>
        </p:blipFill>
        <p:spPr bwMode="auto">
          <a:xfrm>
            <a:off x="2420888" y="3779912"/>
            <a:ext cx="1440161" cy="1338202"/>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7" cstate="print"/>
          <a:srcRect/>
          <a:stretch>
            <a:fillRect/>
          </a:stretch>
        </p:blipFill>
        <p:spPr bwMode="auto">
          <a:xfrm>
            <a:off x="3812538" y="5292080"/>
            <a:ext cx="2787920" cy="3528392"/>
          </a:xfrm>
          <a:prstGeom prst="rect">
            <a:avLst/>
          </a:prstGeom>
          <a:ln>
            <a:noFill/>
          </a:ln>
          <a:effectLst>
            <a:outerShdw blurRad="190500" algn="tl" rotWithShape="0">
              <a:srgbClr val="000000">
                <a:alpha val="70000"/>
              </a:srgbClr>
            </a:outerShdw>
          </a:effectLst>
        </p:spPr>
      </p:pic>
      <p:pic>
        <p:nvPicPr>
          <p:cNvPr id="17" name="그림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08" y="43194"/>
            <a:ext cx="564156" cy="568366"/>
          </a:xfrm>
          <a:prstGeom prst="rect">
            <a:avLst/>
          </a:prstGeom>
        </p:spPr>
      </p:pic>
      <p:sp>
        <p:nvSpPr>
          <p:cNvPr id="14" name="직사각형 13"/>
          <p:cNvSpPr/>
          <p:nvPr/>
        </p:nvSpPr>
        <p:spPr>
          <a:xfrm>
            <a:off x="476672" y="187210"/>
            <a:ext cx="5660524" cy="400110"/>
          </a:xfrm>
          <a:prstGeom prst="rect">
            <a:avLst/>
          </a:prstGeom>
        </p:spPr>
        <p:txBody>
          <a:bodyPr wrap="none">
            <a:spAutoFit/>
          </a:bodyPr>
          <a:lstStyle/>
          <a:p>
            <a:pPr lvl="0">
              <a:spcBef>
                <a:spcPct val="0"/>
              </a:spcBef>
              <a:defRPr/>
            </a:pPr>
            <a:r>
              <a:rPr lang="en-US" altLang="ko-KR" sz="2000" b="1" dirty="0">
                <a:ea typeface="HY그래픽" pitchFamily="18" charset="-127"/>
              </a:rPr>
              <a:t>Dr. Woo </a:t>
            </a:r>
            <a:r>
              <a:rPr lang="en-US" altLang="ko-KR" sz="2000" b="1" dirty="0" err="1">
                <a:ea typeface="HY그래픽" pitchFamily="18" charset="-127"/>
              </a:rPr>
              <a:t>Cheol</a:t>
            </a:r>
            <a:r>
              <a:rPr lang="en-US" altLang="ko-KR" sz="2000" b="1" dirty="0">
                <a:ea typeface="HY그래픽" pitchFamily="18" charset="-127"/>
              </a:rPr>
              <a:t> Chung, </a:t>
            </a:r>
            <a:r>
              <a:rPr lang="en-US" altLang="ko-KR" sz="2000" b="1" dirty="0" smtClean="0">
                <a:ea typeface="HY그래픽" pitchFamily="18" charset="-127"/>
              </a:rPr>
              <a:t>SMILE </a:t>
            </a:r>
            <a:r>
              <a:rPr lang="en-US" altLang="ko-KR" sz="2000" b="1" dirty="0">
                <a:ea typeface="HY그래픽" pitchFamily="18" charset="-127"/>
              </a:rPr>
              <a:t>Plastic Surgery</a:t>
            </a:r>
            <a:endParaRPr lang="ko-KR" altLang="en-US" sz="2000" b="1" dirty="0">
              <a:latin typeface="HY그래픽" pitchFamily="18" charset="-127"/>
              <a:ea typeface="HY그래픽" pitchFamily="18" charset="-127"/>
            </a:endParaRPr>
          </a:p>
        </p:txBody>
      </p:sp>
      <p:sp>
        <p:nvSpPr>
          <p:cNvPr id="18" name="TextBox 17"/>
          <p:cNvSpPr txBox="1"/>
          <p:nvPr/>
        </p:nvSpPr>
        <p:spPr>
          <a:xfrm>
            <a:off x="293987" y="5977895"/>
            <a:ext cx="3154660" cy="2431435"/>
          </a:xfrm>
          <a:prstGeom prst="rect">
            <a:avLst/>
          </a:prstGeom>
          <a:noFill/>
        </p:spPr>
        <p:txBody>
          <a:bodyPr wrap="square" rtlCol="0">
            <a:spAutoFit/>
          </a:bodyPr>
          <a:lstStyle/>
          <a:p>
            <a:pPr algn="ctr"/>
            <a:r>
              <a:rPr lang="en-US" altLang="ko-KR" sz="2000" b="1" dirty="0" smtClean="0">
                <a:latin typeface="HY그래픽" pitchFamily="18" charset="-127"/>
                <a:ea typeface="HY그래픽" pitchFamily="18" charset="-127"/>
              </a:rPr>
              <a:t>“Patent for Magic Facial Contour Surgery”</a:t>
            </a:r>
          </a:p>
          <a:p>
            <a:pPr algn="ctr"/>
            <a:endParaRPr lang="en-US" altLang="ko-KR" sz="1400" b="1" dirty="0" smtClean="0">
              <a:latin typeface="HY그래픽" pitchFamily="18" charset="-127"/>
              <a:ea typeface="HY그래픽" pitchFamily="18" charset="-127"/>
            </a:endParaRPr>
          </a:p>
          <a:p>
            <a:endParaRPr lang="en-US" altLang="ko-KR" sz="1400" b="1" dirty="0">
              <a:latin typeface="HY그래픽" pitchFamily="18" charset="-127"/>
              <a:ea typeface="HY그래픽" pitchFamily="18" charset="-127"/>
            </a:endParaRPr>
          </a:p>
          <a:p>
            <a:pPr algn="just"/>
            <a:r>
              <a:rPr lang="en-US" altLang="ko-KR" sz="1400" dirty="0" smtClean="0">
                <a:latin typeface="HY그래픽" pitchFamily="18" charset="-127"/>
                <a:ea typeface="HY그래픽" pitchFamily="18" charset="-127"/>
              </a:rPr>
              <a:t>Certified by the Korean Intellectual Property Office, Magic Facial Contour Surgery provides patients with more professional, and advanced operative procedures.</a:t>
            </a:r>
            <a:endParaRPr lang="en-US" altLang="ko-KR" sz="1400" dirty="0">
              <a:latin typeface="HY그래픽" pitchFamily="18" charset="-127"/>
              <a:ea typeface="HY그래픽" pitchFamily="18" charset="-127"/>
            </a:endParaRPr>
          </a:p>
          <a:p>
            <a:endParaRPr lang="en-US" altLang="ko-KR" sz="1400" b="1" dirty="0" smtClean="0">
              <a:latin typeface="HY그래픽" pitchFamily="18" charset="-127"/>
              <a:ea typeface="HY그래픽" pitchFamily="18" charset="-127"/>
            </a:endParaRPr>
          </a:p>
        </p:txBody>
      </p:sp>
    </p:spTree>
    <p:extLst>
      <p:ext uri="{BB962C8B-B14F-4D97-AF65-F5344CB8AC3E}">
        <p14:creationId xmlns:p14="http://schemas.microsoft.com/office/powerpoint/2010/main" val="156842218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1672</Words>
  <Application>Microsoft Office PowerPoint</Application>
  <PresentationFormat>화면 슬라이드 쇼(4:3)</PresentationFormat>
  <Paragraphs>172</Paragraphs>
  <Slides>9</Slides>
  <Notes>0</Notes>
  <HiddenSlides>0</HiddenSlides>
  <MMClips>0</MMClips>
  <ScaleCrop>false</ScaleCrop>
  <HeadingPairs>
    <vt:vector size="4" baseType="variant">
      <vt:variant>
        <vt:lpstr>테마</vt:lpstr>
      </vt:variant>
      <vt:variant>
        <vt:i4>1</vt:i4>
      </vt:variant>
      <vt:variant>
        <vt:lpstr>슬라이드 제목</vt:lpstr>
      </vt:variant>
      <vt:variant>
        <vt:i4>9</vt:i4>
      </vt:variant>
    </vt:vector>
  </HeadingPairs>
  <TitlesOfParts>
    <vt:vector size="10"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Registered User</dc:creator>
  <cp:lastModifiedBy>SM</cp:lastModifiedBy>
  <cp:revision>42</cp:revision>
  <cp:lastPrinted>2015-11-25T01:45:28Z</cp:lastPrinted>
  <dcterms:created xsi:type="dcterms:W3CDTF">2014-05-28T03:37:10Z</dcterms:created>
  <dcterms:modified xsi:type="dcterms:W3CDTF">2016-03-23T01:58:33Z</dcterms:modified>
</cp:coreProperties>
</file>